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62" r:id="rId15"/>
    <p:sldId id="263" r:id="rId16"/>
    <p:sldId id="264" r:id="rId17"/>
    <p:sldId id="265"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33621D-2585-4757-B6FC-8FCEF31EBBEB}" type="datetimeFigureOut">
              <a:rPr lang="hr-HR" smtClean="0"/>
              <a:t>6.3.2017.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0677E-6E26-40C1-AD04-12ED945600F4}" type="slidenum">
              <a:rPr lang="hr-HR" smtClean="0"/>
              <a:t>‹#›</a:t>
            </a:fld>
            <a:endParaRPr lang="hr-HR"/>
          </a:p>
        </p:txBody>
      </p:sp>
    </p:spTree>
    <p:extLst>
      <p:ext uri="{BB962C8B-B14F-4D97-AF65-F5344CB8AC3E}">
        <p14:creationId xmlns:p14="http://schemas.microsoft.com/office/powerpoint/2010/main" val="404365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DB2B80-A4E3-4DA8-AF43-3963497B3CF1}" type="datetime1">
              <a:rPr lang="hr-HR" smtClean="0"/>
              <a:t>6.3.2017.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63B66-C5AB-4D01-955A-6562E6D86437}" type="datetime1">
              <a:rPr lang="hr-HR" smtClean="0"/>
              <a:t>6.3.2017.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FC0D3A-C199-4106-BA20-4AF30E40E4D5}" type="datetime1">
              <a:rPr lang="hr-HR" smtClean="0"/>
              <a:t>6.3.2017.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517483-1D69-4E0F-89E7-D1356F79E1AF}" type="slidenum">
              <a:rPr lang="hr-HR" smtClean="0"/>
              <a:t>‹#›</a:t>
            </a:fld>
            <a:endParaRPr lang="hr-H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A058A-8B8D-4F75-882B-73A8E44FE383}" type="datetime1">
              <a:rPr lang="hr-HR" smtClean="0"/>
              <a:t>6.3.2017.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517483-1D69-4E0F-89E7-D1356F79E1AF}" type="slidenum">
              <a:rPr lang="hr-HR" smtClean="0"/>
              <a:t>‹#›</a:t>
            </a:fld>
            <a:endParaRPr lang="hr-H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CC8A7-5E04-43B8-814A-E6A97A826A23}" type="datetime1">
              <a:rPr lang="hr-HR" smtClean="0"/>
              <a:t>6.3.2017.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88DF4A2-3AA8-46B0-9EB3-25C4319270EF}" type="datetime1">
              <a:rPr lang="hr-HR" smtClean="0"/>
              <a:t>6.3.2017.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517483-1D69-4E0F-89E7-D1356F79E1AF}" type="slidenum">
              <a:rPr lang="hr-HR" smtClean="0"/>
              <a:t>‹#›</a:t>
            </a:fld>
            <a:endParaRPr lang="hr-H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7D4425-E21F-46E1-BA1B-8D0CF8BA21CA}" type="datetime1">
              <a:rPr lang="hr-HR" smtClean="0"/>
              <a:t>6.3.2017.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B3740-9FC7-48B6-9C27-D716AA70BCFA}" type="datetime1">
              <a:rPr lang="hr-HR" smtClean="0"/>
              <a:t>6.3.2017.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B7C1911-2E09-421C-9087-49845128A9E7}" type="datetime1">
              <a:rPr lang="hr-HR" smtClean="0"/>
              <a:t>6.3.2017.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C517483-1D69-4E0F-89E7-D1356F79E1A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0627FC-DC7E-4FBE-B8C8-0FE89F3C1838}" type="datetime1">
              <a:rPr lang="hr-HR" smtClean="0"/>
              <a:t>6.3.2017.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517483-1D69-4E0F-89E7-D1356F79E1AF}" type="slidenum">
              <a:rPr lang="hr-HR" smtClean="0"/>
              <a:t>‹#›</a:t>
            </a:fld>
            <a:endParaRPr lang="hr-H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D2671-5998-4AC1-91D4-063C50EA34C7}" type="datetime1">
              <a:rPr lang="hr-HR" smtClean="0"/>
              <a:t>6.3.2017.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517483-1D69-4E0F-89E7-D1356F79E1AF}" type="slidenum">
              <a:rPr lang="hr-HR" smtClean="0"/>
              <a:t>‹#›</a:t>
            </a:fld>
            <a:endParaRPr lang="hr-H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2CCD6D7-BD7D-4767-8E94-6A62E8E24BB2}" type="datetime1">
              <a:rPr lang="hr-HR" smtClean="0"/>
              <a:t>6.3.2017.</a:t>
            </a:fld>
            <a:endParaRPr lang="hr-H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r-H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C517483-1D69-4E0F-89E7-D1356F79E1AF}" type="slidenum">
              <a:rPr lang="hr-HR" smtClean="0"/>
              <a:t>‹#›</a:t>
            </a:fld>
            <a:endParaRPr lang="hr-H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7047"/>
            <a:ext cx="7772400" cy="1470025"/>
          </a:xfrm>
        </p:spPr>
        <p:txBody>
          <a:bodyPr/>
          <a:lstStyle/>
          <a:p>
            <a:r>
              <a:rPr lang="hr-HR" b="1" dirty="0" smtClean="0"/>
              <a:t>Dodjele </a:t>
            </a:r>
            <a:r>
              <a:rPr lang="hr-HR" b="1" dirty="0"/>
              <a:t>nekretnina organizacijama civilnog društva</a:t>
            </a:r>
          </a:p>
        </p:txBody>
      </p:sp>
      <p:sp>
        <p:nvSpPr>
          <p:cNvPr id="3" name="Subtitle 2"/>
          <p:cNvSpPr>
            <a:spLocks noGrp="1"/>
          </p:cNvSpPr>
          <p:nvPr>
            <p:ph type="subTitle" idx="1"/>
          </p:nvPr>
        </p:nvSpPr>
        <p:spPr>
          <a:xfrm>
            <a:off x="1403648" y="6237312"/>
            <a:ext cx="6400800" cy="553616"/>
          </a:xfrm>
        </p:spPr>
        <p:txBody>
          <a:bodyPr>
            <a:normAutofit/>
          </a:bodyPr>
          <a:lstStyle/>
          <a:p>
            <a:r>
              <a:rPr lang="hr-HR" b="1" dirty="0" smtClean="0">
                <a:solidFill>
                  <a:schemeClr val="bg2">
                    <a:lumMod val="90000"/>
                  </a:schemeClr>
                </a:solidFill>
              </a:rPr>
              <a:t>Zagreb, 10. ožujka 2017.</a:t>
            </a:r>
            <a:endParaRPr lang="hr-HR" b="1" dirty="0">
              <a:solidFill>
                <a:schemeClr val="bg2">
                  <a:lumMod val="90000"/>
                </a:schemeClr>
              </a:solidFill>
            </a:endParaRPr>
          </a:p>
        </p:txBody>
      </p:sp>
      <p:sp>
        <p:nvSpPr>
          <p:cNvPr id="4" name="TextBox 3"/>
          <p:cNvSpPr txBox="1"/>
          <p:nvPr/>
        </p:nvSpPr>
        <p:spPr>
          <a:xfrm>
            <a:off x="1763688" y="548680"/>
            <a:ext cx="5400600" cy="584775"/>
          </a:xfrm>
          <a:prstGeom prst="rect">
            <a:avLst/>
          </a:prstGeom>
          <a:noFill/>
        </p:spPr>
        <p:txBody>
          <a:bodyPr wrap="square" rtlCol="0">
            <a:spAutoFit/>
          </a:bodyPr>
          <a:lstStyle/>
          <a:p>
            <a:pPr algn="ctr"/>
            <a:r>
              <a:rPr lang="hr-HR" sz="3200" b="1" dirty="0" smtClean="0">
                <a:solidFill>
                  <a:schemeClr val="bg1"/>
                </a:solidFill>
              </a:rPr>
              <a:t>Ministarstvo državne imovine</a:t>
            </a:r>
            <a:endParaRPr lang="hr-HR" sz="3200" b="1" dirty="0">
              <a:solidFill>
                <a:schemeClr val="bg1"/>
              </a:solidFill>
            </a:endParaRPr>
          </a:p>
        </p:txBody>
      </p:sp>
    </p:spTree>
    <p:extLst>
      <p:ext uri="{BB962C8B-B14F-4D97-AF65-F5344CB8AC3E}">
        <p14:creationId xmlns:p14="http://schemas.microsoft.com/office/powerpoint/2010/main" val="36379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10</a:t>
            </a:fld>
            <a:endParaRPr lang="hr-HR" dirty="0"/>
          </a:p>
        </p:txBody>
      </p:sp>
      <p:sp>
        <p:nvSpPr>
          <p:cNvPr id="6" name="Content Placeholder 1"/>
          <p:cNvSpPr txBox="1">
            <a:spLocks/>
          </p:cNvSpPr>
          <p:nvPr/>
        </p:nvSpPr>
        <p:spPr>
          <a:xfrm>
            <a:off x="323529" y="2708920"/>
            <a:ext cx="8640959" cy="374441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2900" lvl="0" indent="-342900">
              <a:buFont typeface="+mj-lt"/>
              <a:buAutoNum type="arabicPeriod" startAt="8"/>
            </a:pPr>
            <a:r>
              <a:rPr lang="hr-HR" sz="1800" b="1" dirty="0" smtClean="0"/>
              <a:t>Broj </a:t>
            </a:r>
            <a:r>
              <a:rPr lang="hr-HR" sz="1800" b="1" dirty="0"/>
              <a:t>partnerskih organizacija civilnog društva s kojima se planira zajednički koristiti dodijeljenu nekretninu – najviše do 10 bodova</a:t>
            </a:r>
            <a:r>
              <a:rPr lang="vi-VN" sz="1800" b="1" dirty="0" smtClean="0">
                <a:latin typeface="Candara" panose="020E0502030303020204" pitchFamily="34" charset="0"/>
              </a:rPr>
              <a:t> </a:t>
            </a:r>
            <a:endParaRPr lang="vi-VN" sz="1800" b="1" dirty="0">
              <a:latin typeface="Candara" panose="020E0502030303020204" pitchFamily="34" charset="0"/>
            </a:endParaRPr>
          </a:p>
          <a:p>
            <a:pPr marL="628650" indent="-365125">
              <a:buFont typeface="Arial" panose="020B0604020202020204" pitchFamily="34" charset="0"/>
              <a:buChar char="•"/>
            </a:pPr>
            <a:r>
              <a:rPr lang="vi-VN" sz="1800" dirty="0" smtClean="0">
                <a:latin typeface="Candara" panose="020E0502030303020204" pitchFamily="34" charset="0"/>
              </a:rPr>
              <a:t>jedna </a:t>
            </a:r>
            <a:r>
              <a:rPr lang="vi-VN" sz="1800" dirty="0">
                <a:latin typeface="Candara" panose="020E0502030303020204" pitchFamily="34" charset="0"/>
              </a:rPr>
              <a:t>partnerska </a:t>
            </a:r>
            <a:r>
              <a:rPr lang="vi-VN" sz="1800" dirty="0" smtClean="0">
                <a:latin typeface="Candara" panose="020E0502030303020204" pitchFamily="34" charset="0"/>
              </a:rPr>
              <a:t>organizacija</a:t>
            </a:r>
            <a:r>
              <a:rPr lang="hr-HR" sz="1800" dirty="0" smtClean="0">
                <a:latin typeface="Candara" panose="020E0502030303020204" pitchFamily="34" charset="0"/>
              </a:rPr>
              <a:t>..........................................................................</a:t>
            </a:r>
            <a:r>
              <a:rPr lang="vi-VN" sz="1800" dirty="0" smtClean="0">
                <a:latin typeface="Candara" panose="020E0502030303020204" pitchFamily="34" charset="0"/>
              </a:rPr>
              <a:t>1 </a:t>
            </a:r>
            <a:r>
              <a:rPr lang="vi-VN" sz="1800" dirty="0">
                <a:latin typeface="Candara" panose="020E0502030303020204" pitchFamily="34" charset="0"/>
              </a:rPr>
              <a:t>bod</a:t>
            </a:r>
          </a:p>
          <a:p>
            <a:pPr marL="628650" indent="-365125">
              <a:buFont typeface="Arial" panose="020B0604020202020204" pitchFamily="34" charset="0"/>
              <a:buChar char="•"/>
            </a:pPr>
            <a:r>
              <a:rPr lang="vi-VN" sz="1800" dirty="0" smtClean="0">
                <a:latin typeface="Candara" panose="020E0502030303020204" pitchFamily="34" charset="0"/>
              </a:rPr>
              <a:t>od </a:t>
            </a:r>
            <a:r>
              <a:rPr lang="vi-VN" sz="1800" dirty="0">
                <a:latin typeface="Candara" panose="020E0502030303020204" pitchFamily="34" charset="0"/>
              </a:rPr>
              <a:t>dvije do četiri partnerske </a:t>
            </a:r>
            <a:r>
              <a:rPr lang="vi-VN" sz="1800" dirty="0" smtClean="0">
                <a:latin typeface="Candara" panose="020E0502030303020204" pitchFamily="34" charset="0"/>
              </a:rPr>
              <a:t>organizacije</a:t>
            </a:r>
            <a:r>
              <a:rPr lang="hr-HR" sz="1800" dirty="0" smtClean="0">
                <a:latin typeface="Candara" panose="020E0502030303020204" pitchFamily="34" charset="0"/>
              </a:rPr>
              <a:t>.....................................................</a:t>
            </a:r>
            <a:r>
              <a:rPr lang="vi-VN" sz="1800" dirty="0" smtClean="0">
                <a:latin typeface="Candara" panose="020E0502030303020204" pitchFamily="34" charset="0"/>
              </a:rPr>
              <a:t>3 </a:t>
            </a:r>
            <a:r>
              <a:rPr lang="vi-VN" sz="1800" dirty="0">
                <a:latin typeface="Candara" panose="020E0502030303020204" pitchFamily="34" charset="0"/>
              </a:rPr>
              <a:t>boda</a:t>
            </a:r>
          </a:p>
          <a:p>
            <a:pPr marL="628650" indent="-365125">
              <a:buFont typeface="Arial" panose="020B0604020202020204" pitchFamily="34" charset="0"/>
              <a:buChar char="•"/>
            </a:pPr>
            <a:r>
              <a:rPr lang="vi-VN" sz="1800" dirty="0" smtClean="0">
                <a:latin typeface="Candara" panose="020E0502030303020204" pitchFamily="34" charset="0"/>
              </a:rPr>
              <a:t>od </a:t>
            </a:r>
            <a:r>
              <a:rPr lang="vi-VN" sz="1800" dirty="0">
                <a:latin typeface="Candara" panose="020E0502030303020204" pitchFamily="34" charset="0"/>
              </a:rPr>
              <a:t>pet do deset partnerskih </a:t>
            </a:r>
            <a:r>
              <a:rPr lang="vi-VN" sz="1800" dirty="0" smtClean="0">
                <a:latin typeface="Candara" panose="020E0502030303020204" pitchFamily="34" charset="0"/>
              </a:rPr>
              <a:t>organizacija</a:t>
            </a:r>
            <a:r>
              <a:rPr lang="hr-HR" sz="1800" dirty="0" smtClean="0">
                <a:latin typeface="Candara" panose="020E0502030303020204" pitchFamily="34" charset="0"/>
              </a:rPr>
              <a:t>.................................................</a:t>
            </a:r>
            <a:r>
              <a:rPr lang="vi-VN" sz="1800" dirty="0" smtClean="0">
                <a:latin typeface="Candara" panose="020E0502030303020204" pitchFamily="34" charset="0"/>
              </a:rPr>
              <a:t>5 </a:t>
            </a:r>
            <a:r>
              <a:rPr lang="vi-VN" sz="1800" dirty="0">
                <a:latin typeface="Candara" panose="020E0502030303020204" pitchFamily="34" charset="0"/>
              </a:rPr>
              <a:t>bodova</a:t>
            </a:r>
          </a:p>
          <a:p>
            <a:pPr marL="628650" indent="-365125">
              <a:buFont typeface="Arial" panose="020B0604020202020204" pitchFamily="34" charset="0"/>
              <a:buChar char="•"/>
            </a:pPr>
            <a:r>
              <a:rPr lang="vi-VN" sz="1800" dirty="0" smtClean="0">
                <a:latin typeface="Candara" panose="020E0502030303020204" pitchFamily="34" charset="0"/>
              </a:rPr>
              <a:t>za </a:t>
            </a:r>
            <a:r>
              <a:rPr lang="vi-VN" sz="1800" dirty="0">
                <a:latin typeface="Candara" panose="020E0502030303020204" pitchFamily="34" charset="0"/>
              </a:rPr>
              <a:t>svaku partnersku organizaciju iznad deset </a:t>
            </a:r>
            <a:r>
              <a:rPr lang="vi-VN" sz="1800" dirty="0" smtClean="0">
                <a:latin typeface="Candara" panose="020E0502030303020204" pitchFamily="34" charset="0"/>
              </a:rPr>
              <a:t>dodatno</a:t>
            </a:r>
            <a:r>
              <a:rPr lang="hr-HR" sz="1800" dirty="0" smtClean="0">
                <a:latin typeface="Candara" panose="020E0502030303020204" pitchFamily="34" charset="0"/>
              </a:rPr>
              <a:t>.................................</a:t>
            </a:r>
            <a:r>
              <a:rPr lang="vi-VN" sz="1800" dirty="0" smtClean="0">
                <a:latin typeface="Candara" panose="020E0502030303020204" pitchFamily="34" charset="0"/>
              </a:rPr>
              <a:t>1 </a:t>
            </a:r>
            <a:r>
              <a:rPr lang="vi-VN" sz="1800" dirty="0">
                <a:latin typeface="Candara" panose="020E0502030303020204" pitchFamily="34" charset="0"/>
              </a:rPr>
              <a:t>bod</a:t>
            </a:r>
          </a:p>
          <a:p>
            <a:pPr marL="342900" lvl="0" indent="-342900">
              <a:spcBef>
                <a:spcPts val="1200"/>
              </a:spcBef>
              <a:buFont typeface="+mj-lt"/>
              <a:buAutoNum type="arabicPeriod" startAt="9"/>
            </a:pPr>
            <a:r>
              <a:rPr lang="hr-HR" sz="1800" b="1" dirty="0"/>
              <a:t>Prethodno korištenje </a:t>
            </a:r>
            <a:r>
              <a:rPr lang="hr-HR" sz="1800" b="1" dirty="0" smtClean="0"/>
              <a:t>nekretnina</a:t>
            </a:r>
            <a:r>
              <a:rPr lang="vi-VN" sz="1800" b="1" dirty="0" smtClean="0">
                <a:latin typeface="Candara" panose="020E0502030303020204" pitchFamily="34" charset="0"/>
              </a:rPr>
              <a:t> </a:t>
            </a:r>
          </a:p>
          <a:p>
            <a:pPr marL="628650" indent="-365125">
              <a:buFont typeface="Arial" panose="020B0604020202020204" pitchFamily="34" charset="0"/>
              <a:buChar char="•"/>
            </a:pPr>
            <a:r>
              <a:rPr lang="vi-VN" sz="1800" dirty="0">
                <a:latin typeface="Candara" panose="020E0502030303020204" pitchFamily="34" charset="0"/>
              </a:rPr>
              <a:t>prethodno uredno korištenje istih nekretnina u vlasništvu </a:t>
            </a:r>
            <a:r>
              <a:rPr lang="vi-VN" sz="1800" dirty="0" smtClean="0">
                <a:latin typeface="Candara" panose="020E0502030303020204" pitchFamily="34" charset="0"/>
              </a:rPr>
              <a:t>RH</a:t>
            </a:r>
            <a:r>
              <a:rPr lang="hr-HR" sz="1800" dirty="0" smtClean="0">
                <a:latin typeface="Candara" panose="020E0502030303020204" pitchFamily="34" charset="0"/>
              </a:rPr>
              <a:t>..................</a:t>
            </a:r>
            <a:r>
              <a:rPr lang="vi-VN" sz="1800" dirty="0" smtClean="0">
                <a:latin typeface="Candara" panose="020E0502030303020204" pitchFamily="34" charset="0"/>
              </a:rPr>
              <a:t>3 boda</a:t>
            </a:r>
            <a:endParaRPr lang="hr-HR" sz="1800" dirty="0" smtClean="0">
              <a:latin typeface="Candara" panose="020E0502030303020204" pitchFamily="34" charset="0"/>
            </a:endParaRPr>
          </a:p>
        </p:txBody>
      </p:sp>
    </p:spTree>
    <p:extLst>
      <p:ext uri="{BB962C8B-B14F-4D97-AF65-F5344CB8AC3E}">
        <p14:creationId xmlns:p14="http://schemas.microsoft.com/office/powerpoint/2010/main" val="351452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11</a:t>
            </a:fld>
            <a:endParaRPr lang="hr-HR" dirty="0"/>
          </a:p>
        </p:txBody>
      </p:sp>
      <p:sp>
        <p:nvSpPr>
          <p:cNvPr id="6" name="Content Placeholder 1"/>
          <p:cNvSpPr txBox="1">
            <a:spLocks/>
          </p:cNvSpPr>
          <p:nvPr/>
        </p:nvSpPr>
        <p:spPr>
          <a:xfrm>
            <a:off x="323529" y="2708920"/>
            <a:ext cx="8640959" cy="3528392"/>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2900" lvl="0" indent="-342900">
              <a:buFont typeface="+mj-lt"/>
              <a:buAutoNum type="arabicPeriod" startAt="10"/>
            </a:pPr>
            <a:r>
              <a:rPr lang="hr-HR" sz="1800" b="1" dirty="0"/>
              <a:t>Prethodno ulaganje u nekretninu</a:t>
            </a:r>
            <a:r>
              <a:rPr lang="vi-VN" sz="1800" b="1" dirty="0" smtClean="0">
                <a:latin typeface="Candara" panose="020E0502030303020204" pitchFamily="34" charset="0"/>
              </a:rPr>
              <a:t> </a:t>
            </a:r>
            <a:endParaRPr lang="vi-VN" sz="1800" b="1" dirty="0">
              <a:latin typeface="Candara" panose="020E0502030303020204" pitchFamily="34" charset="0"/>
            </a:endParaRPr>
          </a:p>
          <a:p>
            <a:pPr marL="628650" indent="-365125">
              <a:buFont typeface="Arial" panose="020B0604020202020204" pitchFamily="34" charset="0"/>
              <a:buChar char="•"/>
            </a:pPr>
            <a:r>
              <a:rPr lang="pl-PL" sz="1800" dirty="0" smtClean="0">
                <a:latin typeface="Candara" panose="020E0502030303020204" pitchFamily="34" charset="0"/>
              </a:rPr>
              <a:t>do </a:t>
            </a:r>
            <a:r>
              <a:rPr lang="pl-PL" sz="1800" dirty="0">
                <a:latin typeface="Candara" panose="020E0502030303020204" pitchFamily="34" charset="0"/>
              </a:rPr>
              <a:t>20.000 kn</a:t>
            </a:r>
            <a:r>
              <a:rPr lang="pl-PL" sz="1800" dirty="0" smtClean="0">
                <a:latin typeface="Candara" panose="020E0502030303020204" pitchFamily="34" charset="0"/>
              </a:rPr>
              <a:t>..................................................................................................</a:t>
            </a:r>
            <a:r>
              <a:rPr lang="pl-PL" sz="1800" dirty="0">
                <a:latin typeface="Candara" panose="020E0502030303020204" pitchFamily="34" charset="0"/>
              </a:rPr>
              <a:t>1 bod</a:t>
            </a:r>
          </a:p>
          <a:p>
            <a:pPr marL="628650" indent="-365125">
              <a:buFont typeface="Arial" panose="020B0604020202020204" pitchFamily="34" charset="0"/>
              <a:buChar char="•"/>
            </a:pPr>
            <a:r>
              <a:rPr lang="pl-PL" sz="1800" dirty="0" smtClean="0">
                <a:latin typeface="Candara" panose="020E0502030303020204" pitchFamily="34" charset="0"/>
              </a:rPr>
              <a:t>do </a:t>
            </a:r>
            <a:r>
              <a:rPr lang="pl-PL" sz="1800" dirty="0">
                <a:latin typeface="Candara" panose="020E0502030303020204" pitchFamily="34" charset="0"/>
              </a:rPr>
              <a:t>50.000 kn</a:t>
            </a:r>
            <a:r>
              <a:rPr lang="pl-PL" sz="1800" dirty="0" smtClean="0">
                <a:latin typeface="Candara" panose="020E0502030303020204" pitchFamily="34" charset="0"/>
              </a:rPr>
              <a:t>................................................................................................</a:t>
            </a:r>
            <a:r>
              <a:rPr lang="pl-PL" sz="1800" dirty="0">
                <a:latin typeface="Candara" panose="020E0502030303020204" pitchFamily="34" charset="0"/>
              </a:rPr>
              <a:t>2 boda</a:t>
            </a:r>
          </a:p>
          <a:p>
            <a:pPr marL="628650" indent="-365125">
              <a:buFont typeface="Arial" panose="020B0604020202020204" pitchFamily="34" charset="0"/>
              <a:buChar char="•"/>
            </a:pPr>
            <a:r>
              <a:rPr lang="pl-PL" sz="1800" dirty="0" smtClean="0">
                <a:latin typeface="Candara" panose="020E0502030303020204" pitchFamily="34" charset="0"/>
              </a:rPr>
              <a:t>više </a:t>
            </a:r>
            <a:r>
              <a:rPr lang="pl-PL" sz="1800" dirty="0">
                <a:latin typeface="Candara" panose="020E0502030303020204" pitchFamily="34" charset="0"/>
              </a:rPr>
              <a:t>od 50.000 kn</a:t>
            </a:r>
            <a:r>
              <a:rPr lang="pl-PL" sz="1800" dirty="0" smtClean="0">
                <a:latin typeface="Candara" panose="020E0502030303020204" pitchFamily="34" charset="0"/>
              </a:rPr>
              <a:t>.........................................................................................</a:t>
            </a:r>
            <a:r>
              <a:rPr lang="pl-PL" sz="1800" dirty="0">
                <a:latin typeface="Candara" panose="020E0502030303020204" pitchFamily="34" charset="0"/>
              </a:rPr>
              <a:t>3 boda</a:t>
            </a:r>
          </a:p>
          <a:p>
            <a:pPr marL="342900" lvl="0" indent="-342900">
              <a:spcBef>
                <a:spcPts val="1200"/>
              </a:spcBef>
              <a:buFont typeface="+mj-lt"/>
              <a:buAutoNum type="arabicPeriod" startAt="11"/>
            </a:pPr>
            <a:r>
              <a:rPr lang="hr-HR" sz="1800" b="1" dirty="0" smtClean="0"/>
              <a:t>Javnost </a:t>
            </a:r>
            <a:r>
              <a:rPr lang="hr-HR" sz="1800" b="1" dirty="0"/>
              <a:t>rada i financijskog poslovanja organizacije civilnog društva</a:t>
            </a:r>
            <a:r>
              <a:rPr lang="vi-VN" sz="1800" b="1" dirty="0" smtClean="0">
                <a:latin typeface="Candara" panose="020E0502030303020204" pitchFamily="34" charset="0"/>
              </a:rPr>
              <a:t> </a:t>
            </a:r>
          </a:p>
          <a:p>
            <a:pPr marL="628650" indent="-365125">
              <a:buFont typeface="Arial" panose="020B0604020202020204" pitchFamily="34" charset="0"/>
              <a:buChar char="•"/>
            </a:pPr>
            <a:r>
              <a:rPr lang="vi-VN" sz="1800" dirty="0" smtClean="0">
                <a:latin typeface="Candara" panose="020E0502030303020204" pitchFamily="34" charset="0"/>
              </a:rPr>
              <a:t>Organizacija </a:t>
            </a:r>
            <a:r>
              <a:rPr lang="vi-VN" sz="1800" dirty="0">
                <a:latin typeface="Candara" panose="020E0502030303020204" pitchFamily="34" charset="0"/>
              </a:rPr>
              <a:t>ima aktivnu internetsku </a:t>
            </a:r>
            <a:r>
              <a:rPr lang="vi-VN" sz="1800" dirty="0" smtClean="0">
                <a:latin typeface="Candara" panose="020E0502030303020204" pitchFamily="34" charset="0"/>
              </a:rPr>
              <a:t>stranicu</a:t>
            </a:r>
            <a:r>
              <a:rPr lang="hr-HR" sz="1800" dirty="0" smtClean="0">
                <a:latin typeface="Candara" panose="020E0502030303020204" pitchFamily="34" charset="0"/>
              </a:rPr>
              <a:t>.............................................</a:t>
            </a:r>
            <a:r>
              <a:rPr lang="vi-VN" sz="1800" dirty="0" smtClean="0">
                <a:latin typeface="Candara" panose="020E0502030303020204" pitchFamily="34" charset="0"/>
              </a:rPr>
              <a:t>1 </a:t>
            </a:r>
            <a:r>
              <a:rPr lang="vi-VN" sz="1800" dirty="0">
                <a:latin typeface="Candara" panose="020E0502030303020204" pitchFamily="34" charset="0"/>
              </a:rPr>
              <a:t>bod</a:t>
            </a:r>
          </a:p>
          <a:p>
            <a:pPr marL="628650" indent="-365125">
              <a:buFont typeface="Arial" panose="020B0604020202020204" pitchFamily="34" charset="0"/>
              <a:buChar char="•"/>
            </a:pPr>
            <a:r>
              <a:rPr lang="vi-VN" sz="1800" dirty="0" smtClean="0">
                <a:latin typeface="Candara" panose="020E0502030303020204" pitchFamily="34" charset="0"/>
              </a:rPr>
              <a:t>Organizacija </a:t>
            </a:r>
            <a:r>
              <a:rPr lang="vi-VN" sz="1800" dirty="0">
                <a:latin typeface="Candara" panose="020E0502030303020204" pitchFamily="34" charset="0"/>
              </a:rPr>
              <a:t>javno objavljuje godišnje izvještaje o radu </a:t>
            </a:r>
          </a:p>
          <a:p>
            <a:pPr marL="628650" indent="-365125">
              <a:buFont typeface="Arial" panose="020B0604020202020204" pitchFamily="34" charset="0"/>
              <a:buChar char="•"/>
            </a:pPr>
            <a:r>
              <a:rPr lang="vi-VN" sz="1800" dirty="0">
                <a:latin typeface="Candara" panose="020E0502030303020204" pitchFamily="34" charset="0"/>
              </a:rPr>
              <a:t>i prateće financijske </a:t>
            </a:r>
            <a:r>
              <a:rPr lang="vi-VN" sz="1800" dirty="0" smtClean="0">
                <a:latin typeface="Candara" panose="020E0502030303020204" pitchFamily="34" charset="0"/>
              </a:rPr>
              <a:t>izvještaje</a:t>
            </a:r>
            <a:r>
              <a:rPr lang="hr-HR" sz="1800" dirty="0" smtClean="0">
                <a:latin typeface="Candara" panose="020E0502030303020204" pitchFamily="34" charset="0"/>
              </a:rPr>
              <a:t>....................................................................</a:t>
            </a:r>
            <a:r>
              <a:rPr lang="vi-VN" sz="1800" dirty="0" smtClean="0">
                <a:latin typeface="Candara" panose="020E0502030303020204" pitchFamily="34" charset="0"/>
              </a:rPr>
              <a:t>2 </a:t>
            </a:r>
            <a:r>
              <a:rPr lang="vi-VN" sz="1800" dirty="0">
                <a:latin typeface="Candara" panose="020E0502030303020204" pitchFamily="34" charset="0"/>
              </a:rPr>
              <a:t>boda </a:t>
            </a:r>
          </a:p>
        </p:txBody>
      </p:sp>
    </p:spTree>
    <p:extLst>
      <p:ext uri="{BB962C8B-B14F-4D97-AF65-F5344CB8AC3E}">
        <p14:creationId xmlns:p14="http://schemas.microsoft.com/office/powerpoint/2010/main" val="1333165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Kvalitativni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12</a:t>
            </a:fld>
            <a:endParaRPr lang="hr-HR" dirty="0"/>
          </a:p>
        </p:txBody>
      </p:sp>
      <p:sp>
        <p:nvSpPr>
          <p:cNvPr id="6" name="Content Placeholder 1"/>
          <p:cNvSpPr txBox="1">
            <a:spLocks/>
          </p:cNvSpPr>
          <p:nvPr/>
        </p:nvSpPr>
        <p:spPr>
          <a:xfrm>
            <a:off x="323529" y="2708920"/>
            <a:ext cx="8640959" cy="3528392"/>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446088" lvl="0" indent="-434975">
              <a:buFont typeface="+mj-lt"/>
              <a:buAutoNum type="arabicPeriod" startAt="12"/>
            </a:pPr>
            <a:r>
              <a:rPr lang="hr-HR" sz="1800" b="1" dirty="0"/>
              <a:t>Aktivnosti (ili usluge) od interesa za opće dobro koje organizacija civilnoga društva planira provoditi u prostoru ili na nekretnini za čije korištenje se prijavila</a:t>
            </a:r>
            <a:endParaRPr lang="hr-HR" sz="1800" dirty="0"/>
          </a:p>
          <a:p>
            <a:pPr marL="719138" indent="-273050">
              <a:buFont typeface="Arial" panose="020B0604020202020204" pitchFamily="34" charset="0"/>
              <a:buChar char="•"/>
            </a:pPr>
            <a:r>
              <a:rPr lang="hr-HR" sz="1800" dirty="0" smtClean="0"/>
              <a:t>po </a:t>
            </a:r>
            <a:r>
              <a:rPr lang="hr-HR" sz="1800" dirty="0"/>
              <a:t>ovom kriteriju organizacija može dobiti do 10 bodova</a:t>
            </a:r>
          </a:p>
          <a:p>
            <a:pPr marL="0" indent="0">
              <a:buNone/>
            </a:pPr>
            <a:r>
              <a:rPr lang="hr-HR" sz="1800" b="1" dirty="0"/>
              <a:t> </a:t>
            </a:r>
            <a:endParaRPr lang="hr-HR" sz="1800" dirty="0"/>
          </a:p>
          <a:p>
            <a:pPr marL="446088" lvl="0" indent="-446088">
              <a:buFont typeface="+mj-lt"/>
              <a:buAutoNum type="arabicPeriod" startAt="13"/>
            </a:pPr>
            <a:r>
              <a:rPr lang="hr-HR" sz="1800" b="1" dirty="0"/>
              <a:t>Usklađenost planiranih aktivnosti s potrebama ciljanih skupina</a:t>
            </a:r>
            <a:endParaRPr lang="hr-HR" sz="1800" dirty="0"/>
          </a:p>
          <a:p>
            <a:pPr marL="720725" indent="-274638">
              <a:buFont typeface="Arial" panose="020B0604020202020204" pitchFamily="34" charset="0"/>
              <a:buChar char="•"/>
            </a:pPr>
            <a:r>
              <a:rPr lang="hr-HR" sz="1800" dirty="0" smtClean="0"/>
              <a:t>po </a:t>
            </a:r>
            <a:r>
              <a:rPr lang="hr-HR" sz="1800" dirty="0"/>
              <a:t>ovom kriteriju organizacija može dobiti do 10 bodova</a:t>
            </a:r>
          </a:p>
          <a:p>
            <a:pPr marL="0" indent="0">
              <a:buNone/>
            </a:pPr>
            <a:r>
              <a:rPr lang="hr-HR" sz="1800" dirty="0"/>
              <a:t> </a:t>
            </a:r>
          </a:p>
          <a:p>
            <a:pPr marL="446088" lvl="0" indent="-446088">
              <a:buFont typeface="+mj-lt"/>
              <a:buAutoNum type="arabicPeriod" startAt="14"/>
              <a:tabLst>
                <a:tab pos="446088" algn="l"/>
              </a:tabLst>
            </a:pPr>
            <a:r>
              <a:rPr lang="hr-HR" sz="1800" b="1" dirty="0"/>
              <a:t>Kvaliteta partnerstva u korištenju nekretnine</a:t>
            </a:r>
            <a:endParaRPr lang="hr-HR" sz="1800" dirty="0"/>
          </a:p>
          <a:p>
            <a:pPr marL="719138" indent="-273050">
              <a:buFont typeface="Arial" panose="020B0604020202020204" pitchFamily="34" charset="0"/>
              <a:buChar char="•"/>
            </a:pPr>
            <a:r>
              <a:rPr lang="hr-HR" sz="1800" dirty="0" smtClean="0"/>
              <a:t>po </a:t>
            </a:r>
            <a:r>
              <a:rPr lang="hr-HR" sz="1800" dirty="0"/>
              <a:t>ovom kriteriju organizacija može dobiti do 10 bodova</a:t>
            </a:r>
          </a:p>
        </p:txBody>
      </p:sp>
    </p:spTree>
    <p:extLst>
      <p:ext uri="{BB962C8B-B14F-4D97-AF65-F5344CB8AC3E}">
        <p14:creationId xmlns:p14="http://schemas.microsoft.com/office/powerpoint/2010/main" val="693248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13</a:t>
            </a:fld>
            <a:endParaRPr lang="hr-HR" dirty="0"/>
          </a:p>
        </p:txBody>
      </p:sp>
      <p:sp>
        <p:nvSpPr>
          <p:cNvPr id="6" name="Content Placeholder 1"/>
          <p:cNvSpPr txBox="1">
            <a:spLocks/>
          </p:cNvSpPr>
          <p:nvPr/>
        </p:nvSpPr>
        <p:spPr>
          <a:xfrm>
            <a:off x="323529" y="2708920"/>
            <a:ext cx="8640959" cy="3528392"/>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hr-HR" sz="2000" dirty="0"/>
              <a:t>Bodovanje prijave prema kvantitativnim i kvalitativnim kriterijima obavlja Povjerenstvo za dodjelu nekretnina organizacijama civilnog društva na obrascu za bodovanje koji je sastavni dio dokumentacije za provedbu javnog natječaja za dodjelu nekretnina na korištenje organizacijama civilnog društva. </a:t>
            </a:r>
          </a:p>
          <a:p>
            <a:pPr marL="0" indent="0">
              <a:buNone/>
            </a:pPr>
            <a:endParaRPr lang="hr-HR" sz="2000" dirty="0"/>
          </a:p>
          <a:p>
            <a:r>
              <a:rPr lang="hr-HR" sz="2000" dirty="0"/>
              <a:t>Bodovi ostvareni prema pojedinim kriterijima iz točaka 1. – 14. se zbrajaju. Na temelju zbroja bodova za svakog podnositelja prijave formira se rang lista za dodjelu nekretnina na korištenje organizacijama civilnoga društva koje provode programe i projekte od interesa za opće dobro.</a:t>
            </a:r>
          </a:p>
        </p:txBody>
      </p:sp>
    </p:spTree>
    <p:extLst>
      <p:ext uri="{BB962C8B-B14F-4D97-AF65-F5344CB8AC3E}">
        <p14:creationId xmlns:p14="http://schemas.microsoft.com/office/powerpoint/2010/main" val="121571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000" y="2492896"/>
            <a:ext cx="8640959" cy="1080120"/>
          </a:xfrm>
        </p:spPr>
        <p:txBody>
          <a:bodyPr>
            <a:noAutofit/>
          </a:bodyPr>
          <a:lstStyle/>
          <a:p>
            <a:pPr marL="0" indent="0">
              <a:buNone/>
            </a:pPr>
            <a:r>
              <a:rPr lang="hr-HR" sz="1800" b="1" dirty="0"/>
              <a:t>Prijava se podnosi isključivo na obrascu koji je sastavni dio dokumentacije za provedbu natječaja. Obrazac prijave sadrži osnovne podatke o organizaciji civilnog društva s opisom dosadašnjeg rada i djelovanja te planom aktivnosti u predstojećem razdoblju.</a:t>
            </a:r>
          </a:p>
        </p:txBody>
      </p:sp>
      <p:sp>
        <p:nvSpPr>
          <p:cNvPr id="3" name="Title 2"/>
          <p:cNvSpPr>
            <a:spLocks noGrp="1"/>
          </p:cNvSpPr>
          <p:nvPr>
            <p:ph type="title"/>
          </p:nvPr>
        </p:nvSpPr>
        <p:spPr/>
        <p:txBody>
          <a:bodyPr>
            <a:noAutofit/>
          </a:bodyPr>
          <a:lstStyle/>
          <a:p>
            <a:r>
              <a:rPr lang="hr-HR" sz="2000" b="1" dirty="0"/>
              <a:t>Prijava na javni natječaj za dodjelu nekretnina na korištenje mora sadržavati potrebne informacije i dokaze da organizacija civilnog društva ispunjava mjerila i kriterije za dodjelu nekretnina u vlasništvu Republike Hrvatske na korištenje. </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14</a:t>
            </a:fld>
            <a:endParaRPr lang="hr-HR" dirty="0"/>
          </a:p>
        </p:txBody>
      </p:sp>
      <p:sp>
        <p:nvSpPr>
          <p:cNvPr id="6" name="Content Placeholder 1"/>
          <p:cNvSpPr txBox="1">
            <a:spLocks/>
          </p:cNvSpPr>
          <p:nvPr/>
        </p:nvSpPr>
        <p:spPr>
          <a:xfrm>
            <a:off x="323529" y="3501008"/>
            <a:ext cx="8640959" cy="3096344"/>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hr-HR" sz="1800" b="1" i="1" dirty="0" smtClean="0"/>
              <a:t>Prijavi se prilažu:</a:t>
            </a:r>
          </a:p>
          <a:p>
            <a:pPr marL="342900" lvl="0" indent="-342900">
              <a:buFont typeface="+mj-lt"/>
              <a:buAutoNum type="arabicPeriod"/>
            </a:pPr>
            <a:r>
              <a:rPr lang="hr-HR" sz="1800" dirty="0" smtClean="0"/>
              <a:t>Izvadak </a:t>
            </a:r>
            <a:r>
              <a:rPr lang="hr-HR" sz="1800" dirty="0"/>
              <a:t>iz matičnog registra u koji je organizacija upisana;</a:t>
            </a:r>
          </a:p>
          <a:p>
            <a:pPr marL="342900" lvl="0" indent="-342900">
              <a:buFont typeface="+mj-lt"/>
              <a:buAutoNum type="arabicPeriod"/>
            </a:pPr>
            <a:r>
              <a:rPr lang="hr-HR" sz="1800" dirty="0" smtClean="0"/>
              <a:t>Dokaz </a:t>
            </a:r>
            <a:r>
              <a:rPr lang="hr-HR" sz="1800" dirty="0"/>
              <a:t>o upisu u Registar neprofitnih organizacija (ispis internetske stranice RNO-a);</a:t>
            </a:r>
          </a:p>
          <a:p>
            <a:pPr marL="342900" lvl="0" indent="-342900">
              <a:buFont typeface="+mj-lt"/>
              <a:buAutoNum type="arabicPeriod"/>
            </a:pPr>
            <a:r>
              <a:rPr lang="hr-HR" sz="1800" dirty="0" smtClean="0"/>
              <a:t>Preslika </a:t>
            </a:r>
            <a:r>
              <a:rPr lang="hr-HR" sz="1800" dirty="0"/>
              <a:t>važećeg statuta pravne osobe; </a:t>
            </a:r>
          </a:p>
          <a:p>
            <a:pPr marL="342900" lvl="0" indent="-342900">
              <a:buFont typeface="+mj-lt"/>
              <a:buAutoNum type="arabicPeriod"/>
            </a:pPr>
            <a:r>
              <a:rPr lang="hr-HR" sz="1800" dirty="0" smtClean="0"/>
              <a:t>Ispunjeni </a:t>
            </a:r>
            <a:r>
              <a:rPr lang="hr-HR" sz="1800" dirty="0"/>
              <a:t>obrazac izjave osobe ovlaštene za zastupanje pravne osobe da je pravna osoba podmirila sve dospjele financijske i druge obveze koje proizlaze iz njezinih ugovornih odnosa s trećima (obrazac izjave je sastavni dio dokumentacije za provedbu natječaja</a:t>
            </a:r>
            <a:r>
              <a:rPr lang="hr-HR" sz="1800" dirty="0" smtClean="0"/>
              <a:t>);</a:t>
            </a:r>
          </a:p>
          <a:p>
            <a:pPr marL="342900" indent="-342900">
              <a:buFont typeface="+mj-lt"/>
              <a:buAutoNum type="arabicPeriod"/>
            </a:pPr>
            <a:r>
              <a:rPr lang="hr-HR" sz="1800" dirty="0" smtClean="0"/>
              <a:t>Potvrda </a:t>
            </a:r>
            <a:r>
              <a:rPr lang="hr-HR" sz="1800" dirty="0"/>
              <a:t>Porezne uprave o stanju duga po osnovi javnih davanja o kojima službenu evidenciju vodi porezna uprava</a:t>
            </a:r>
            <a:r>
              <a:rPr lang="hr-HR" sz="1800" dirty="0" smtClean="0"/>
              <a:t>;</a:t>
            </a:r>
            <a:endParaRPr lang="hr-HR" sz="1800" dirty="0"/>
          </a:p>
        </p:txBody>
      </p:sp>
    </p:spTree>
    <p:extLst>
      <p:ext uri="{BB962C8B-B14F-4D97-AF65-F5344CB8AC3E}">
        <p14:creationId xmlns:p14="http://schemas.microsoft.com/office/powerpoint/2010/main" val="3237790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000" y="2708920"/>
            <a:ext cx="8640959" cy="3744416"/>
          </a:xfrm>
        </p:spPr>
        <p:txBody>
          <a:bodyPr>
            <a:noAutofit/>
          </a:bodyPr>
          <a:lstStyle/>
          <a:p>
            <a:pPr marL="342900" lvl="0" indent="-342900">
              <a:buFont typeface="+mj-lt"/>
              <a:buAutoNum type="arabicPeriod" startAt="6"/>
            </a:pPr>
            <a:r>
              <a:rPr lang="hr-HR" sz="1800" dirty="0" smtClean="0"/>
              <a:t>Ispunjeni </a:t>
            </a:r>
            <a:r>
              <a:rPr lang="hr-HR" sz="1800" dirty="0"/>
              <a:t>obrazac izjave o financiranju programa ili projekta organizacije kada se oni financiraju iz javnih izvora; </a:t>
            </a:r>
          </a:p>
          <a:p>
            <a:pPr marL="342900" lvl="0" indent="-342900">
              <a:buFont typeface="+mj-lt"/>
              <a:buAutoNum type="arabicPeriod" startAt="6"/>
            </a:pPr>
            <a:r>
              <a:rPr lang="hr-HR" sz="1800" dirty="0"/>
              <a:t>Preslika Izvješća o obavljenim uslugama ili aktivnostima organizatora volontiranja, temeljem Pravilnika o obavljenim uslugama ili aktivnostima organizatora volontiranja (NN 101/08);</a:t>
            </a:r>
          </a:p>
          <a:p>
            <a:pPr marL="342900" lvl="0" indent="-342900">
              <a:buFont typeface="+mj-lt"/>
              <a:buAutoNum type="arabicPeriod" startAt="6"/>
            </a:pPr>
            <a:r>
              <a:rPr lang="hr-HR" sz="1800" dirty="0"/>
              <a:t>Preslika financijskog izvješća za prethodnu godinu (za obveznike dvojnog knjigovodstva) odnosno presliku knjige prihoda i rashoda (za obveznike jednostavnog knjigovodstva);</a:t>
            </a:r>
          </a:p>
          <a:p>
            <a:pPr marL="342900" lvl="0" indent="-342900">
              <a:buFont typeface="+mj-lt"/>
              <a:buAutoNum type="arabicPeriod" startAt="6"/>
            </a:pPr>
            <a:r>
              <a:rPr lang="hr-HR" sz="1800" dirty="0"/>
              <a:t>Izvod iz matične knjige radnika (evidencija o zaposlenim radnicima);</a:t>
            </a:r>
          </a:p>
          <a:p>
            <a:pPr marL="342900" indent="-342900">
              <a:buFont typeface="+mj-lt"/>
              <a:buAutoNum type="arabicPeriod" startAt="6"/>
            </a:pPr>
            <a:r>
              <a:rPr lang="hr-HR" sz="1800" dirty="0"/>
              <a:t>Izjava o partnerstvu u slučaju namjere korištenja nekretnine u partnerstvu s ostalim organizacijama civilnog društva (obrazac izjave je sastavni dio dokumentacije za provedbu natječaja).</a:t>
            </a:r>
          </a:p>
        </p:txBody>
      </p:sp>
      <p:sp>
        <p:nvSpPr>
          <p:cNvPr id="3" name="Title 2"/>
          <p:cNvSpPr>
            <a:spLocks noGrp="1"/>
          </p:cNvSpPr>
          <p:nvPr>
            <p:ph type="title"/>
          </p:nvPr>
        </p:nvSpPr>
        <p:spPr/>
        <p:txBody>
          <a:bodyPr>
            <a:noAutofit/>
          </a:bodyPr>
          <a:lstStyle/>
          <a:p>
            <a:r>
              <a:rPr lang="hr-HR" sz="2000" b="1" dirty="0"/>
              <a:t>Prijava na javni natječaj za dodjelu nekretnina na korištenje mora sadržavati potrebne informacije i dokaze da organizacija civilnog društva ispunjava mjerila i kriterije za dodjelu nekretnina u vlasništvu Republike Hrvatske na korištenje. </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15</a:t>
            </a:fld>
            <a:endParaRPr lang="hr-HR" dirty="0"/>
          </a:p>
        </p:txBody>
      </p:sp>
    </p:spTree>
    <p:extLst>
      <p:ext uri="{BB962C8B-B14F-4D97-AF65-F5344CB8AC3E}">
        <p14:creationId xmlns:p14="http://schemas.microsoft.com/office/powerpoint/2010/main" val="3747730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000" y="2564904"/>
            <a:ext cx="8640959" cy="3960440"/>
          </a:xfrm>
        </p:spPr>
        <p:txBody>
          <a:bodyPr>
            <a:noAutofit/>
          </a:bodyPr>
          <a:lstStyle/>
          <a:p>
            <a:r>
              <a:rPr lang="hr-HR" sz="1600" dirty="0" smtClean="0"/>
              <a:t>Prava </a:t>
            </a:r>
            <a:r>
              <a:rPr lang="hr-HR" sz="1600" dirty="0"/>
              <a:t>i obveze uređuju se ugovorom o dodjeli nekretnine na korištenje koji se sklapa na rok od tri godine.</a:t>
            </a:r>
          </a:p>
          <a:p>
            <a:r>
              <a:rPr lang="hr-HR" sz="1600" dirty="0" smtClean="0"/>
              <a:t>Istekom </a:t>
            </a:r>
            <a:r>
              <a:rPr lang="hr-HR" sz="1600" dirty="0"/>
              <a:t>roka od tri godine organizaciji civilnog društva dodijeljena nekretnina se može ponovno dodijeliti na korištenje na rok od novih 5 godina bez provođenja javnog natječaja za dodjelu pod uvjetom da je organizacija civilnog društva podnijela izvješće o radu i sufinanciranju programa i projekata koje provodi, i samo ako je dodijeljenu nekretninu koristila sukladno ugovoru i uredno izvršavala ugovorne obveze te dalje ima potrebu za tom nekretninom. </a:t>
            </a:r>
          </a:p>
          <a:p>
            <a:r>
              <a:rPr lang="hr-HR" sz="1600" dirty="0" smtClean="0"/>
              <a:t>Na </a:t>
            </a:r>
            <a:r>
              <a:rPr lang="hr-HR" sz="1600" dirty="0"/>
              <a:t>temelju navedene Odluke do sada su objavljena dva natječaja za dodjelu nekretnina na korištenje organizacijama civilnog društva. </a:t>
            </a:r>
          </a:p>
          <a:p>
            <a:r>
              <a:rPr lang="hr-HR" sz="1600" dirty="0" smtClean="0"/>
              <a:t>Ukupno </a:t>
            </a:r>
            <a:r>
              <a:rPr lang="hr-HR" sz="1600" dirty="0"/>
              <a:t>je ponuđeno 28 poslovnih prostora u Zagrebu, Splitu, Karlovcu i Varaždinu.</a:t>
            </a:r>
          </a:p>
          <a:p>
            <a:r>
              <a:rPr lang="hr-HR" sz="1600" dirty="0" smtClean="0"/>
              <a:t>Temeljem </a:t>
            </a:r>
            <a:r>
              <a:rPr lang="hr-HR" sz="1600" dirty="0"/>
              <a:t>provedenih javnih natječaja dodijeljena su 24 poslovna prostora na korištenje organizacijama civilnog društva</a:t>
            </a:r>
            <a:r>
              <a:rPr lang="hr-HR" sz="1600" dirty="0" smtClean="0"/>
              <a:t>.</a:t>
            </a:r>
            <a:endParaRPr lang="hr-HR" sz="1600" dirty="0"/>
          </a:p>
          <a:p>
            <a:r>
              <a:rPr lang="hr-HR" sz="1600" dirty="0"/>
              <a:t>Ministarstvo državne imovine u 2017. godini planira objaviti dva javna natječaja za dodjelu nekretnina organizacijama civilnog </a:t>
            </a:r>
            <a:r>
              <a:rPr lang="hr-HR" sz="1600" dirty="0" smtClean="0"/>
              <a:t>društva </a:t>
            </a:r>
            <a:r>
              <a:rPr lang="hr-HR" sz="1600" dirty="0"/>
              <a:t>(prvi javni natječaj planira se objaviti u travnju 2017. godine</a:t>
            </a:r>
            <a:r>
              <a:rPr lang="hr-HR" sz="1600" dirty="0" smtClean="0"/>
              <a:t>).</a:t>
            </a:r>
            <a:endParaRPr lang="hr-HR" sz="1600" dirty="0"/>
          </a:p>
        </p:txBody>
      </p:sp>
      <p:sp>
        <p:nvSpPr>
          <p:cNvPr id="3" name="Title 2"/>
          <p:cNvSpPr>
            <a:spLocks noGrp="1"/>
          </p:cNvSpPr>
          <p:nvPr>
            <p:ph type="title"/>
          </p:nvPr>
        </p:nvSpPr>
        <p:spPr/>
        <p:txBody>
          <a:bodyPr>
            <a:noAutofit/>
          </a:bodyPr>
          <a:lstStyle/>
          <a:p>
            <a:r>
              <a:rPr lang="hr-HR" sz="2000" b="1" dirty="0"/>
              <a:t>Nekretnine se temeljem natječaja i liste reda prvenstva dodjeljuju na korištenje organizacijama civilnog društva radi provođenja programa i projekata od interesa za opće dobro na određeno vrijeme.</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16</a:t>
            </a:fld>
            <a:endParaRPr lang="hr-HR" dirty="0"/>
          </a:p>
        </p:txBody>
      </p:sp>
    </p:spTree>
    <p:extLst>
      <p:ext uri="{BB962C8B-B14F-4D97-AF65-F5344CB8AC3E}">
        <p14:creationId xmlns:p14="http://schemas.microsoft.com/office/powerpoint/2010/main" val="590855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395547"/>
            <a:ext cx="7408333" cy="537509"/>
          </a:xfrm>
        </p:spPr>
        <p:txBody>
          <a:bodyPr/>
          <a:lstStyle/>
          <a:p>
            <a:pPr marL="0" indent="0" algn="ctr">
              <a:buNone/>
            </a:pPr>
            <a:r>
              <a:rPr lang="hr-HR" b="1" dirty="0" smtClean="0"/>
              <a:t>Hvala na pozornosti.</a:t>
            </a:r>
            <a:endParaRPr lang="hr-HR" b="1" dirty="0"/>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17</a:t>
            </a:fld>
            <a:endParaRPr lang="hr-HR" dirty="0"/>
          </a:p>
        </p:txBody>
      </p:sp>
    </p:spTree>
    <p:extLst>
      <p:ext uri="{BB962C8B-B14F-4D97-AF65-F5344CB8AC3E}">
        <p14:creationId xmlns:p14="http://schemas.microsoft.com/office/powerpoint/2010/main" val="66663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2896"/>
            <a:ext cx="7408333" cy="3960440"/>
          </a:xfrm>
        </p:spPr>
        <p:txBody>
          <a:bodyPr>
            <a:noAutofit/>
          </a:bodyPr>
          <a:lstStyle/>
          <a:p>
            <a:pPr marL="0" indent="0">
              <a:buNone/>
            </a:pPr>
            <a:r>
              <a:rPr lang="hr-HR" sz="2000" b="1" dirty="0"/>
              <a:t>Pravni osnov za dodjelu nekretnina na korištenje:</a:t>
            </a:r>
          </a:p>
          <a:p>
            <a:endParaRPr lang="hr-HR" sz="1200" dirty="0"/>
          </a:p>
          <a:p>
            <a:pPr>
              <a:spcAft>
                <a:spcPts val="600"/>
              </a:spcAft>
            </a:pPr>
            <a:r>
              <a:rPr lang="hr-HR" sz="1900" dirty="0" smtClean="0"/>
              <a:t>Zakon </a:t>
            </a:r>
            <a:r>
              <a:rPr lang="hr-HR" sz="1900" dirty="0"/>
              <a:t>o upravljanju i raspolaganju imovinom u vlasništvu Republike Hrvatske («Narodne novine» br. 94/13, 18/16 </a:t>
            </a:r>
            <a:r>
              <a:rPr lang="hr-HR" sz="1900" dirty="0" smtClean="0"/>
              <a:t>).</a:t>
            </a:r>
          </a:p>
          <a:p>
            <a:pPr>
              <a:spcAft>
                <a:spcPts val="600"/>
              </a:spcAft>
            </a:pPr>
            <a:r>
              <a:rPr lang="hr-HR" sz="1900" dirty="0" smtClean="0"/>
              <a:t>Uredba </a:t>
            </a:r>
            <a:r>
              <a:rPr lang="hr-HR" sz="1900" dirty="0"/>
              <a:t>o mjerilima i kriterijima dodjele na korištenje nekretnina za potrebe tijela državne uprave ili drugih tijela korisnika državnog proračuna te drugih osoba («Narodne novine» br. 127/13</a:t>
            </a:r>
            <a:r>
              <a:rPr lang="hr-HR" sz="1900" dirty="0" smtClean="0"/>
              <a:t>).</a:t>
            </a:r>
            <a:endParaRPr lang="hr-HR" sz="1900" dirty="0"/>
          </a:p>
          <a:p>
            <a:pPr>
              <a:spcAft>
                <a:spcPts val="600"/>
              </a:spcAft>
            </a:pPr>
            <a:r>
              <a:rPr lang="hr-HR" sz="1900" dirty="0" smtClean="0"/>
              <a:t>Odluka </a:t>
            </a:r>
            <a:r>
              <a:rPr lang="hr-HR" sz="1900" dirty="0"/>
              <a:t>o kriterijima, mjerilima i postupku dodjele nekretnina u vlasništvu Republike Hrvatske na korištenje organizacijama civilnog društva radi provođenja programa i projekata od interesa za opće dobro,  KLASA: 024-04/15-03/8, URBROJ: 536-021/01-2015-11 od 30. lipnja 2015. godine</a:t>
            </a:r>
            <a:r>
              <a:rPr lang="hr-HR" sz="1900" dirty="0" smtClean="0"/>
              <a:t>.</a:t>
            </a:r>
            <a:endParaRPr lang="hr-HR" sz="1900" dirty="0"/>
          </a:p>
        </p:txBody>
      </p:sp>
      <p:sp>
        <p:nvSpPr>
          <p:cNvPr id="3" name="Title 2"/>
          <p:cNvSpPr>
            <a:spLocks noGrp="1"/>
          </p:cNvSpPr>
          <p:nvPr>
            <p:ph type="title"/>
          </p:nvPr>
        </p:nvSpPr>
        <p:spPr/>
        <p:txBody>
          <a:bodyPr>
            <a:normAutofit/>
          </a:bodyPr>
          <a:lstStyle/>
          <a:p>
            <a:r>
              <a:rPr lang="hr-HR" sz="2000" b="1" dirty="0"/>
              <a:t>Ministarstvo državne imovine dodijeljuje nekretnine u vlasništvu Republike Hrvatske na korištenje organizacijama civilnog društva radi provođenja programa i projekata od interesa za opće dobro</a:t>
            </a:r>
            <a:r>
              <a:rPr lang="hr-HR" sz="2000" b="1" dirty="0" smtClean="0"/>
              <a:t>.</a:t>
            </a:r>
            <a:endParaRPr lang="hr-HR" sz="2000" b="1" dirty="0"/>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2</a:t>
            </a:fld>
            <a:endParaRPr lang="hr-HR" dirty="0"/>
          </a:p>
        </p:txBody>
      </p:sp>
    </p:spTree>
    <p:extLst>
      <p:ext uri="{BB962C8B-B14F-4D97-AF65-F5344CB8AC3E}">
        <p14:creationId xmlns:p14="http://schemas.microsoft.com/office/powerpoint/2010/main" val="3954764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640959" cy="4032448"/>
          </a:xfrm>
        </p:spPr>
        <p:txBody>
          <a:bodyPr>
            <a:noAutofit/>
          </a:bodyPr>
          <a:lstStyle/>
          <a:p>
            <a:r>
              <a:rPr lang="hr-HR" sz="1800" dirty="0"/>
              <a:t>Ovom se Odlukom uređuju kriteriji, mjerila i postupak za dodjelu nekretnina u vlasništvu Republike Hrvatske na korištenje organizacijama civilnog društva radi provođenja programa i projekata od interesa za opće dobro.</a:t>
            </a:r>
          </a:p>
          <a:p>
            <a:r>
              <a:rPr lang="hr-HR" sz="1800" dirty="0" smtClean="0"/>
              <a:t>Ministarstvo </a:t>
            </a:r>
            <a:r>
              <a:rPr lang="hr-HR" sz="1800" dirty="0"/>
              <a:t>državne imovine najmanje jedanput godišnje provodit će javni natječaj za dodjelu nekretnina na korištenje organizacijama civilnog društva</a:t>
            </a:r>
          </a:p>
          <a:p>
            <a:r>
              <a:rPr lang="hr-HR" sz="1800" dirty="0" smtClean="0"/>
              <a:t>Pod </a:t>
            </a:r>
            <a:r>
              <a:rPr lang="hr-HR" sz="1800" dirty="0"/>
              <a:t>organizacijama civilnog društva u smislu ove Odluke smatraju se ponajprije udruge, zaklade, fundacije, umjetničke organizacije te ustanove koje nisu osnovane kao javne ustanove niti radi stjecanja dobiti. </a:t>
            </a:r>
          </a:p>
          <a:p>
            <a:r>
              <a:rPr lang="hr-HR" sz="1800" dirty="0" smtClean="0"/>
              <a:t>Programima </a:t>
            </a:r>
            <a:r>
              <a:rPr lang="hr-HR" sz="1800" dirty="0"/>
              <a:t>i projektima od interesa za opće dobro, u smislu ove Odluke, smatraju se zaokruženi i tematski jasno određeni skupovi/skup aktivnosti koje su u skladu s vrednotama propisanima Ustavom Republike Hrvatske, te čije provođenje kroz dugoročni ili vremenski ograničeni rok djelovanja daje vidljivu dodanu društvenu vrijednost kojom se podiže kvaliteta života pojedinca i unaprjeđuje razvoj šire društvene zajednice.</a:t>
            </a:r>
          </a:p>
        </p:txBody>
      </p:sp>
      <p:sp>
        <p:nvSpPr>
          <p:cNvPr id="3" name="Title 2"/>
          <p:cNvSpPr>
            <a:spLocks noGrp="1"/>
          </p:cNvSpPr>
          <p:nvPr>
            <p:ph type="title"/>
          </p:nvPr>
        </p:nvSpPr>
        <p:spPr/>
        <p:txBody>
          <a:bodyPr>
            <a:noAutofit/>
          </a:bodyPr>
          <a:lstStyle/>
          <a:p>
            <a:r>
              <a:rPr lang="hr-HR" sz="2000" b="1" dirty="0"/>
              <a:t>Odluka o kriterijima, mjerilima i postupku dodjele nekretnina u vlasništvu Republike Hrvatske na korištenje organizacijama civilnog društva radi provođenja programa i projekata od interesa za opće dobro,  KLASA: 024-04/15-03/8, URBROJ: 536-021/01-2015-11 od 30. lipnja 2015. godine.</a:t>
            </a:r>
            <a:endParaRPr lang="hr-HR" sz="2000" dirty="0"/>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3</a:t>
            </a:fld>
            <a:endParaRPr lang="hr-HR" dirty="0"/>
          </a:p>
        </p:txBody>
      </p:sp>
    </p:spTree>
    <p:extLst>
      <p:ext uri="{BB962C8B-B14F-4D97-AF65-F5344CB8AC3E}">
        <p14:creationId xmlns:p14="http://schemas.microsoft.com/office/powerpoint/2010/main" val="219084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708920"/>
            <a:ext cx="8640959" cy="3672408"/>
          </a:xfrm>
        </p:spPr>
        <p:txBody>
          <a:bodyPr>
            <a:noAutofit/>
          </a:bodyPr>
          <a:lstStyle/>
          <a:p>
            <a:pPr marL="342900" lvl="0" indent="-342900">
              <a:buFont typeface="+mj-lt"/>
              <a:buAutoNum type="arabicPeriod"/>
            </a:pPr>
            <a:r>
              <a:rPr lang="hr-HR" sz="1900" dirty="0"/>
              <a:t>Upisana je u odgovarajući matični registar (Registar udruga, Zakladna odnosno Fundacijska knjiga, Sudski registar, Registar umjetničkih organizacija);</a:t>
            </a:r>
          </a:p>
          <a:p>
            <a:pPr marL="342900" lvl="0" indent="-342900">
              <a:buFont typeface="+mj-lt"/>
              <a:buAutoNum type="arabicPeriod"/>
            </a:pPr>
            <a:r>
              <a:rPr lang="hr-HR" sz="1900" dirty="0"/>
              <a:t>Upisana je u Registar neprofitnih organizacija;</a:t>
            </a:r>
          </a:p>
          <a:p>
            <a:pPr marL="342900" lvl="0" indent="-342900">
              <a:buFont typeface="+mj-lt"/>
              <a:buAutoNum type="arabicPeriod"/>
            </a:pPr>
            <a:r>
              <a:rPr lang="hr-HR" sz="1900" dirty="0"/>
              <a:t>Promiče vrednote ustavnog poretka Republike Hrvatske;</a:t>
            </a:r>
          </a:p>
          <a:p>
            <a:pPr marL="342900" lvl="0" indent="-342900">
              <a:buFont typeface="+mj-lt"/>
              <a:buAutoNum type="arabicPeriod"/>
            </a:pPr>
            <a:r>
              <a:rPr lang="hr-HR" sz="1900" dirty="0"/>
              <a:t>Provodi programe i projekte od interesa za opće dobro iz točke I. stavak 3. ove Odluke;</a:t>
            </a:r>
          </a:p>
          <a:p>
            <a:pPr marL="342900" lvl="0" indent="-342900">
              <a:buFont typeface="+mj-lt"/>
              <a:buAutoNum type="arabicPeriod"/>
            </a:pPr>
            <a:r>
              <a:rPr lang="hr-HR" sz="1900" dirty="0"/>
              <a:t>Pravodobno i u cijelosti ispunjava ugovorne obveze preuzete temeljem prijašnjih ugovora o financiranju iz javnih izvora;</a:t>
            </a:r>
          </a:p>
          <a:p>
            <a:pPr marL="342900" lvl="0" indent="-342900">
              <a:buFont typeface="+mj-lt"/>
              <a:buAutoNum type="arabicPeriod"/>
            </a:pPr>
            <a:r>
              <a:rPr lang="hr-HR" sz="1900" dirty="0"/>
              <a:t>Uredno ispunjava obveze plaćanja doprinosa za mirovinsko i zdravstveno osiguranja za zaposlene i plaćanja poreza te druga davanja prema državnom proračunu i proračunima jedinica lokalne samouprave</a:t>
            </a:r>
            <a:r>
              <a:rPr lang="hr-HR" sz="1900" dirty="0" smtClean="0"/>
              <a:t>;</a:t>
            </a:r>
            <a:endParaRPr lang="hr-HR" sz="1900" dirty="0"/>
          </a:p>
        </p:txBody>
      </p:sp>
      <p:sp>
        <p:nvSpPr>
          <p:cNvPr id="3" name="Title 2"/>
          <p:cNvSpPr>
            <a:spLocks noGrp="1"/>
          </p:cNvSpPr>
          <p:nvPr>
            <p:ph type="title"/>
          </p:nvPr>
        </p:nvSpPr>
        <p:spPr/>
        <p:txBody>
          <a:bodyPr>
            <a:normAutofit/>
          </a:bodyPr>
          <a:lstStyle/>
          <a:p>
            <a:r>
              <a:rPr lang="hr-HR" sz="2000" b="1" dirty="0"/>
              <a:t>Nekretnine u vlasništvu Republike Hrvatske mogu se dodijeliti na korištenje organizaciji civilnog društva koja </a:t>
            </a:r>
            <a:r>
              <a:rPr lang="hr-HR" sz="2000" b="1" dirty="0" smtClean="0"/>
              <a:t>udovoljava</a:t>
            </a:r>
            <a:br>
              <a:rPr lang="hr-HR" sz="2000" b="1" dirty="0" smtClean="0"/>
            </a:br>
            <a:r>
              <a:rPr lang="hr-HR" sz="2000" b="1" dirty="0" smtClean="0"/>
              <a:t>sljedećim </a:t>
            </a:r>
            <a:r>
              <a:rPr lang="hr-HR" sz="2000" b="1" dirty="0"/>
              <a:t>mjerilima: </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4</a:t>
            </a:fld>
            <a:endParaRPr lang="hr-HR" dirty="0"/>
          </a:p>
        </p:txBody>
      </p:sp>
    </p:spTree>
    <p:extLst>
      <p:ext uri="{BB962C8B-B14F-4D97-AF65-F5344CB8AC3E}">
        <p14:creationId xmlns:p14="http://schemas.microsoft.com/office/powerpoint/2010/main" val="3421921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708920"/>
            <a:ext cx="8640959" cy="3744416"/>
          </a:xfrm>
        </p:spPr>
        <p:txBody>
          <a:bodyPr>
            <a:noAutofit/>
          </a:bodyPr>
          <a:lstStyle/>
          <a:p>
            <a:pPr marL="342900" lvl="0" indent="-342900">
              <a:buFont typeface="+mj-lt"/>
              <a:buAutoNum type="arabicPeriod" startAt="7"/>
            </a:pPr>
            <a:r>
              <a:rPr lang="hr-HR" sz="1900" dirty="0" smtClean="0"/>
              <a:t>Protiv </a:t>
            </a:r>
            <a:r>
              <a:rPr lang="hr-HR" sz="1900" dirty="0"/>
              <a:t>organizacije civilnoga društva odnosno osobe ovlaštene za zastupanje ne vodi se kazneni postupak i nije pravomoćno osuđena za prekršaj određen člankom 48. stavkom 2. alinejom c) odnosno pravomoćno osuđena za počinjenje kaznenog djela određenog člankom 48. stavkom 2. alinejom d) Uredbe o kriterijima, mjerilima i postupcima financiranja i ugovaranja programa i projekata od interesa za opće dobro koje provode udruge</a:t>
            </a:r>
          </a:p>
          <a:p>
            <a:pPr marL="342900" lvl="0" indent="-342900">
              <a:buFont typeface="+mj-lt"/>
              <a:buAutoNum type="arabicPeriod" startAt="7"/>
            </a:pPr>
            <a:r>
              <a:rPr lang="hr-HR" sz="1900" dirty="0"/>
              <a:t>Vodi uredno i transparentno financijsko poslovanje, sukladno propisima  o računovodstvu neprofitnih organizacija; </a:t>
            </a:r>
          </a:p>
          <a:p>
            <a:pPr marL="342900" lvl="0" indent="-342900">
              <a:buFont typeface="+mj-lt"/>
              <a:buAutoNum type="arabicPeriod" startAt="7"/>
            </a:pPr>
            <a:r>
              <a:rPr lang="hr-HR" sz="1900" dirty="0"/>
              <a:t>Ima općim aktom uspostavljen model dobrog financijskog upravljanja i kontrola te način sprečavanja sukoba interesa pri raspolaganju javnim sredstvima;</a:t>
            </a:r>
          </a:p>
          <a:p>
            <a:pPr marL="342900" lvl="0" indent="-342900">
              <a:buFont typeface="+mj-lt"/>
              <a:buAutoNum type="arabicPeriod" startAt="7"/>
            </a:pPr>
            <a:r>
              <a:rPr lang="hr-HR" sz="1900" dirty="0"/>
              <a:t>Aktivno djeluje najmanje dvije godine</a:t>
            </a:r>
            <a:r>
              <a:rPr lang="hr-HR" sz="1900" b="1" dirty="0"/>
              <a:t> </a:t>
            </a:r>
            <a:r>
              <a:rPr lang="hr-HR" sz="1900" dirty="0"/>
              <a:t>prije datuma podnošenja zahtjeva.</a:t>
            </a:r>
          </a:p>
        </p:txBody>
      </p:sp>
      <p:sp>
        <p:nvSpPr>
          <p:cNvPr id="3" name="Title 2"/>
          <p:cNvSpPr>
            <a:spLocks noGrp="1"/>
          </p:cNvSpPr>
          <p:nvPr>
            <p:ph type="title"/>
          </p:nvPr>
        </p:nvSpPr>
        <p:spPr/>
        <p:txBody>
          <a:bodyPr>
            <a:normAutofit/>
          </a:bodyPr>
          <a:lstStyle/>
          <a:p>
            <a:r>
              <a:rPr lang="hr-HR" sz="2000" b="1" dirty="0"/>
              <a:t>Nekretnine u vlasništvu Republike Hrvatske mogu se dodijeliti na korištenje organizaciji civilnog društva koja </a:t>
            </a:r>
            <a:r>
              <a:rPr lang="hr-HR" sz="2000" b="1" dirty="0" smtClean="0"/>
              <a:t>udovoljava</a:t>
            </a:r>
            <a:br>
              <a:rPr lang="hr-HR" sz="2000" b="1" dirty="0" smtClean="0"/>
            </a:br>
            <a:r>
              <a:rPr lang="hr-HR" sz="2000" b="1" dirty="0" smtClean="0"/>
              <a:t>sljedećim </a:t>
            </a:r>
            <a:r>
              <a:rPr lang="hr-HR" sz="2000" b="1" dirty="0"/>
              <a:t>mjerilima: </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5</a:t>
            </a:fld>
            <a:endParaRPr lang="hr-HR" dirty="0"/>
          </a:p>
        </p:txBody>
      </p:sp>
    </p:spTree>
    <p:extLst>
      <p:ext uri="{BB962C8B-B14F-4D97-AF65-F5344CB8AC3E}">
        <p14:creationId xmlns:p14="http://schemas.microsoft.com/office/powerpoint/2010/main" val="2560183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6</a:t>
            </a:fld>
            <a:endParaRPr lang="hr-HR" dirty="0"/>
          </a:p>
        </p:txBody>
      </p:sp>
      <p:sp>
        <p:nvSpPr>
          <p:cNvPr id="6" name="Content Placeholder 1"/>
          <p:cNvSpPr txBox="1">
            <a:spLocks/>
          </p:cNvSpPr>
          <p:nvPr/>
        </p:nvSpPr>
        <p:spPr>
          <a:xfrm>
            <a:off x="323529" y="2708920"/>
            <a:ext cx="8640959" cy="367240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274638" lvl="0" indent="-274638">
              <a:buFont typeface="+mj-lt"/>
              <a:buAutoNum type="arabicPeriod"/>
            </a:pPr>
            <a:r>
              <a:rPr lang="hr-HR" sz="1800" b="1" dirty="0"/>
              <a:t>Godine aktivnog </a:t>
            </a:r>
            <a:r>
              <a:rPr lang="hr-HR" sz="1800" b="1" dirty="0" smtClean="0"/>
              <a:t>djelovanja</a:t>
            </a:r>
          </a:p>
          <a:p>
            <a:pPr marL="606425" lvl="0" indent="-342900">
              <a:buFont typeface="Arial" panose="020B0604020202020204" pitchFamily="34" charset="0"/>
              <a:buChar char="•"/>
            </a:pPr>
            <a:r>
              <a:rPr lang="hr-HR" sz="1800" dirty="0" smtClean="0"/>
              <a:t>do </a:t>
            </a:r>
            <a:r>
              <a:rPr lang="hr-HR" sz="1800" dirty="0"/>
              <a:t>5 godina za svaku godinu aktivnog </a:t>
            </a:r>
            <a:r>
              <a:rPr lang="hr-HR" sz="1800" dirty="0" smtClean="0"/>
              <a:t>djelovanja......................................</a:t>
            </a:r>
            <a:r>
              <a:rPr lang="hr-HR" sz="1800" dirty="0"/>
              <a:t>1 bod</a:t>
            </a:r>
          </a:p>
          <a:p>
            <a:pPr marL="606425" lvl="0" indent="-342900">
              <a:buFont typeface="Arial" panose="020B0604020202020204" pitchFamily="34" charset="0"/>
              <a:buChar char="•"/>
            </a:pPr>
            <a:r>
              <a:rPr lang="hr-HR" sz="1800" dirty="0" smtClean="0"/>
              <a:t>od </a:t>
            </a:r>
            <a:r>
              <a:rPr lang="hr-HR" sz="1800" dirty="0"/>
              <a:t>6 - 9 godina aktivnog </a:t>
            </a:r>
            <a:r>
              <a:rPr lang="hr-HR" sz="1800" dirty="0" smtClean="0"/>
              <a:t>djelovanja</a:t>
            </a:r>
            <a:r>
              <a:rPr lang="hr-HR" sz="1800" dirty="0"/>
              <a:t> </a:t>
            </a:r>
            <a:r>
              <a:rPr lang="hr-HR" sz="1800" dirty="0" smtClean="0"/>
              <a:t>.....................................................7 </a:t>
            </a:r>
            <a:r>
              <a:rPr lang="hr-HR" sz="1800" dirty="0"/>
              <a:t>bodova</a:t>
            </a:r>
          </a:p>
          <a:p>
            <a:pPr marL="606425" lvl="0" indent="-342900">
              <a:buFont typeface="Arial" panose="020B0604020202020204" pitchFamily="34" charset="0"/>
              <a:buChar char="•"/>
            </a:pPr>
            <a:r>
              <a:rPr lang="hr-HR" sz="1800" dirty="0" smtClean="0"/>
              <a:t>od </a:t>
            </a:r>
            <a:r>
              <a:rPr lang="hr-HR" sz="1800" dirty="0"/>
              <a:t>10 -19 godina aktivnog </a:t>
            </a:r>
            <a:r>
              <a:rPr lang="hr-HR" sz="1800" dirty="0" smtClean="0"/>
              <a:t>djelovanja....................................................9 </a:t>
            </a:r>
            <a:r>
              <a:rPr lang="hr-HR" sz="1800" dirty="0"/>
              <a:t>bodova</a:t>
            </a:r>
          </a:p>
          <a:p>
            <a:pPr marL="606425" lvl="0" indent="-342900">
              <a:buFont typeface="Arial" panose="020B0604020202020204" pitchFamily="34" charset="0"/>
              <a:buChar char="•"/>
            </a:pPr>
            <a:r>
              <a:rPr lang="hr-HR" sz="1800" dirty="0" smtClean="0"/>
              <a:t>20 </a:t>
            </a:r>
            <a:r>
              <a:rPr lang="hr-HR" sz="1800" dirty="0"/>
              <a:t>i više godina aktivnog </a:t>
            </a:r>
            <a:r>
              <a:rPr lang="hr-HR" sz="1800" dirty="0" smtClean="0"/>
              <a:t>djelovanja................................................... 10 bodova</a:t>
            </a:r>
          </a:p>
          <a:p>
            <a:pPr marL="263525" lvl="0" indent="-263525">
              <a:spcBef>
                <a:spcPts val="1200"/>
              </a:spcBef>
              <a:buFont typeface="+mj-lt"/>
              <a:buAutoNum type="arabicPeriod" startAt="2"/>
            </a:pPr>
            <a:r>
              <a:rPr lang="vi-VN" sz="1800" b="1" dirty="0" smtClean="0">
                <a:latin typeface="Candara" panose="020E0502030303020204" pitchFamily="34" charset="0"/>
              </a:rPr>
              <a:t>Broj </a:t>
            </a:r>
            <a:r>
              <a:rPr lang="vi-VN" sz="1800" b="1" dirty="0">
                <a:latin typeface="Candara" panose="020E0502030303020204" pitchFamily="34" charset="0"/>
              </a:rPr>
              <a:t>zaposlenika na određeno ili neodređeno vrijeme </a:t>
            </a:r>
          </a:p>
          <a:p>
            <a:pPr marL="628650" indent="-365125">
              <a:buFont typeface="Arial" panose="020B0604020202020204" pitchFamily="34" charset="0"/>
              <a:buChar char="•"/>
            </a:pPr>
            <a:r>
              <a:rPr lang="vi-VN" sz="1800" dirty="0" smtClean="0">
                <a:latin typeface="Candara" panose="020E0502030303020204" pitchFamily="34" charset="0"/>
              </a:rPr>
              <a:t>do 2</a:t>
            </a:r>
            <a:r>
              <a:rPr lang="hr-HR" sz="1800" dirty="0"/>
              <a:t> </a:t>
            </a:r>
            <a:r>
              <a:rPr lang="hr-HR" sz="1800" dirty="0" smtClean="0"/>
              <a:t>............................................................................................................. </a:t>
            </a:r>
            <a:r>
              <a:rPr lang="vi-VN" sz="1800" dirty="0" smtClean="0">
                <a:latin typeface="Candara" panose="020E0502030303020204" pitchFamily="34" charset="0"/>
              </a:rPr>
              <a:t>1 </a:t>
            </a:r>
            <a:r>
              <a:rPr lang="vi-VN" sz="1800" dirty="0">
                <a:latin typeface="Candara" panose="020E0502030303020204" pitchFamily="34" charset="0"/>
              </a:rPr>
              <a:t>bod</a:t>
            </a:r>
          </a:p>
          <a:p>
            <a:pPr marL="628650" indent="-365125">
              <a:buFont typeface="Arial" panose="020B0604020202020204" pitchFamily="34" charset="0"/>
              <a:buChar char="•"/>
            </a:pPr>
            <a:r>
              <a:rPr lang="vi-VN" sz="1800" dirty="0" smtClean="0">
                <a:latin typeface="Candara" panose="020E0502030303020204" pitchFamily="34" charset="0"/>
              </a:rPr>
              <a:t>od </a:t>
            </a:r>
            <a:r>
              <a:rPr lang="vi-VN" sz="1800" dirty="0">
                <a:latin typeface="Candara" panose="020E0502030303020204" pitchFamily="34" charset="0"/>
              </a:rPr>
              <a:t>3 do </a:t>
            </a:r>
            <a:r>
              <a:rPr lang="vi-VN" sz="1800" dirty="0" smtClean="0">
                <a:latin typeface="Candara" panose="020E0502030303020204" pitchFamily="34" charset="0"/>
              </a:rPr>
              <a:t>6</a:t>
            </a:r>
            <a:r>
              <a:rPr lang="hr-HR" sz="1800" dirty="0"/>
              <a:t> </a:t>
            </a:r>
            <a:r>
              <a:rPr lang="hr-HR" sz="1800" dirty="0" smtClean="0"/>
              <a:t>.................................................................................................. </a:t>
            </a:r>
            <a:r>
              <a:rPr lang="vi-VN" sz="1800" dirty="0" smtClean="0">
                <a:latin typeface="Candara" panose="020E0502030303020204" pitchFamily="34" charset="0"/>
              </a:rPr>
              <a:t>3 </a:t>
            </a:r>
            <a:r>
              <a:rPr lang="vi-VN" sz="1800" dirty="0">
                <a:latin typeface="Candara" panose="020E0502030303020204" pitchFamily="34" charset="0"/>
              </a:rPr>
              <a:t>boda</a:t>
            </a:r>
          </a:p>
          <a:p>
            <a:pPr marL="628650" indent="-365125">
              <a:buFont typeface="Arial" panose="020B0604020202020204" pitchFamily="34" charset="0"/>
              <a:buChar char="•"/>
            </a:pPr>
            <a:r>
              <a:rPr lang="vi-VN" sz="1800" dirty="0" smtClean="0">
                <a:latin typeface="Candara" panose="020E0502030303020204" pitchFamily="34" charset="0"/>
              </a:rPr>
              <a:t>7 </a:t>
            </a:r>
            <a:r>
              <a:rPr lang="vi-VN" sz="1800" dirty="0">
                <a:latin typeface="Candara" panose="020E0502030303020204" pitchFamily="34" charset="0"/>
              </a:rPr>
              <a:t>i </a:t>
            </a:r>
            <a:r>
              <a:rPr lang="vi-VN" sz="1800" dirty="0" smtClean="0">
                <a:latin typeface="Candara" panose="020E0502030303020204" pitchFamily="34" charset="0"/>
              </a:rPr>
              <a:t>više</a:t>
            </a:r>
            <a:r>
              <a:rPr lang="hr-HR" sz="1800" dirty="0"/>
              <a:t> </a:t>
            </a:r>
            <a:r>
              <a:rPr lang="hr-HR" sz="1800" dirty="0" smtClean="0"/>
              <a:t>.................................................................................................. </a:t>
            </a:r>
            <a:r>
              <a:rPr lang="vi-VN" sz="1800" dirty="0" smtClean="0">
                <a:latin typeface="Candara" panose="020E0502030303020204" pitchFamily="34" charset="0"/>
              </a:rPr>
              <a:t>5 </a:t>
            </a:r>
            <a:r>
              <a:rPr lang="vi-VN" sz="1800" dirty="0">
                <a:latin typeface="Candara" panose="020E0502030303020204" pitchFamily="34" charset="0"/>
              </a:rPr>
              <a:t>bodova</a:t>
            </a:r>
          </a:p>
          <a:p>
            <a:pPr marL="628650" indent="-365125">
              <a:buFont typeface="Arial" panose="020B0604020202020204" pitchFamily="34" charset="0"/>
              <a:buChar char="•"/>
            </a:pPr>
            <a:r>
              <a:rPr lang="vi-VN" sz="1800" dirty="0" smtClean="0">
                <a:latin typeface="Candara" panose="020E0502030303020204" pitchFamily="34" charset="0"/>
              </a:rPr>
              <a:t>za </a:t>
            </a:r>
            <a:r>
              <a:rPr lang="vi-VN" sz="1800" dirty="0">
                <a:latin typeface="Candara" panose="020E0502030303020204" pitchFamily="34" charset="0"/>
              </a:rPr>
              <a:t>svaku zaposlenu osobu iz socijalno osjetljivih skupina kojoj prijeti trajna nezaposlenost i socijalna isključenost  - dodatno</a:t>
            </a:r>
            <a:r>
              <a:rPr lang="vi-VN" sz="1800" dirty="0" smtClean="0">
                <a:latin typeface="Candara" panose="020E0502030303020204" pitchFamily="34" charset="0"/>
              </a:rPr>
              <a:t>.</a:t>
            </a:r>
            <a:r>
              <a:rPr lang="hr-HR" sz="1800" dirty="0" smtClean="0">
                <a:latin typeface="Candara" panose="020E0502030303020204" pitchFamily="34" charset="0"/>
              </a:rPr>
              <a:t>..........................</a:t>
            </a:r>
            <a:r>
              <a:rPr lang="vi-VN" sz="1800" dirty="0" smtClean="0">
                <a:latin typeface="Candara" panose="020E0502030303020204" pitchFamily="34" charset="0"/>
              </a:rPr>
              <a:t>..........</a:t>
            </a:r>
            <a:r>
              <a:rPr lang="vi-VN" sz="1800" dirty="0">
                <a:latin typeface="Candara" panose="020E0502030303020204" pitchFamily="34" charset="0"/>
              </a:rPr>
              <a:t>1 bod</a:t>
            </a:r>
          </a:p>
          <a:p>
            <a:pPr marL="0" indent="0">
              <a:buNone/>
            </a:pPr>
            <a:endParaRPr lang="hr-HR" dirty="0"/>
          </a:p>
        </p:txBody>
      </p:sp>
    </p:spTree>
    <p:extLst>
      <p:ext uri="{BB962C8B-B14F-4D97-AF65-F5344CB8AC3E}">
        <p14:creationId xmlns:p14="http://schemas.microsoft.com/office/powerpoint/2010/main" val="334877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7</a:t>
            </a:fld>
            <a:endParaRPr lang="hr-HR" dirty="0"/>
          </a:p>
        </p:txBody>
      </p:sp>
      <p:sp>
        <p:nvSpPr>
          <p:cNvPr id="6" name="Content Placeholder 1"/>
          <p:cNvSpPr txBox="1">
            <a:spLocks/>
          </p:cNvSpPr>
          <p:nvPr/>
        </p:nvSpPr>
        <p:spPr>
          <a:xfrm>
            <a:off x="323529" y="2708920"/>
            <a:ext cx="8640959" cy="374441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2900" lvl="0" indent="-342900">
              <a:buFont typeface="+mj-lt"/>
              <a:buAutoNum type="arabicPeriod" startAt="3"/>
            </a:pPr>
            <a:r>
              <a:rPr lang="hr-HR" sz="1800" b="1" dirty="0" smtClean="0"/>
              <a:t>Ciljane </a:t>
            </a:r>
            <a:r>
              <a:rPr lang="hr-HR" sz="1800" b="1" dirty="0"/>
              <a:t>skupine (članstvo i/ili korisnici prema kojima je organizacija usmjerena) </a:t>
            </a:r>
            <a:endParaRPr lang="hr-HR" sz="1800" b="1" dirty="0" smtClean="0"/>
          </a:p>
          <a:p>
            <a:pPr marL="606425" lvl="0" indent="-342900">
              <a:buFont typeface="Arial" panose="020B0604020202020204" pitchFamily="34" charset="0"/>
              <a:buChar char="•"/>
            </a:pPr>
            <a:r>
              <a:rPr lang="pl-PL" sz="1800" dirty="0" smtClean="0"/>
              <a:t>skupine </a:t>
            </a:r>
            <a:r>
              <a:rPr lang="pl-PL" sz="1800" dirty="0"/>
              <a:t>do 20 korisnika </a:t>
            </a:r>
            <a:r>
              <a:rPr lang="pl-PL" sz="1800" dirty="0" smtClean="0"/>
              <a:t>................................................................................1 </a:t>
            </a:r>
            <a:r>
              <a:rPr lang="pl-PL" sz="1800" dirty="0"/>
              <a:t>bod</a:t>
            </a:r>
          </a:p>
          <a:p>
            <a:pPr marL="606425" lvl="0" indent="-342900">
              <a:buFont typeface="Arial" panose="020B0604020202020204" pitchFamily="34" charset="0"/>
              <a:buChar char="•"/>
            </a:pPr>
            <a:r>
              <a:rPr lang="pl-PL" sz="1800" dirty="0" smtClean="0"/>
              <a:t>skupine </a:t>
            </a:r>
            <a:r>
              <a:rPr lang="pl-PL" sz="1800" dirty="0"/>
              <a:t>od 20 do 50 </a:t>
            </a:r>
            <a:r>
              <a:rPr lang="pl-PL" sz="1800" dirty="0" smtClean="0"/>
              <a:t>korisnika ...................................................................3 </a:t>
            </a:r>
            <a:r>
              <a:rPr lang="pl-PL" sz="1800" dirty="0"/>
              <a:t>boda</a:t>
            </a:r>
          </a:p>
          <a:p>
            <a:pPr marL="606425" lvl="0" indent="-342900">
              <a:buFont typeface="Arial" panose="020B0604020202020204" pitchFamily="34" charset="0"/>
              <a:buChar char="•"/>
            </a:pPr>
            <a:r>
              <a:rPr lang="pl-PL" sz="1800" dirty="0" smtClean="0"/>
              <a:t>skupine </a:t>
            </a:r>
            <a:r>
              <a:rPr lang="pl-PL" sz="1800" dirty="0"/>
              <a:t>s više od 50 korisnika </a:t>
            </a:r>
            <a:r>
              <a:rPr lang="pl-PL" sz="1800" dirty="0" smtClean="0"/>
              <a:t>...............................................................5 bodova</a:t>
            </a:r>
            <a:endParaRPr lang="pl-PL" sz="1800" dirty="0"/>
          </a:p>
          <a:p>
            <a:pPr marL="342900" lvl="0" indent="-342900">
              <a:spcBef>
                <a:spcPts val="1200"/>
              </a:spcBef>
              <a:buFont typeface="+mj-lt"/>
              <a:buAutoNum type="arabicPeriod" startAt="4"/>
            </a:pPr>
            <a:r>
              <a:rPr lang="hr-HR" sz="1800" b="1" dirty="0" smtClean="0"/>
              <a:t>Broj </a:t>
            </a:r>
            <a:r>
              <a:rPr lang="hr-HR" sz="1800" b="1" dirty="0"/>
              <a:t>volontera</a:t>
            </a:r>
            <a:r>
              <a:rPr lang="hr-HR" sz="1800" dirty="0"/>
              <a:t> </a:t>
            </a:r>
            <a:r>
              <a:rPr lang="hr-HR" sz="1800" b="1" dirty="0"/>
              <a:t>prema zadnjem dostavljenom Izvješću o obavljenim uslugama ili aktivnostima organizatora volontiranja</a:t>
            </a:r>
            <a:r>
              <a:rPr lang="vi-VN" sz="1800" b="1" dirty="0" smtClean="0">
                <a:latin typeface="Candara" panose="020E0502030303020204" pitchFamily="34" charset="0"/>
              </a:rPr>
              <a:t> </a:t>
            </a:r>
            <a:endParaRPr lang="vi-VN" sz="1800" b="1" dirty="0">
              <a:latin typeface="Candara" panose="020E0502030303020204" pitchFamily="34" charset="0"/>
            </a:endParaRPr>
          </a:p>
          <a:p>
            <a:pPr marL="628650" indent="-365125">
              <a:buFont typeface="Arial" panose="020B0604020202020204" pitchFamily="34" charset="0"/>
              <a:buChar char="•"/>
            </a:pPr>
            <a:r>
              <a:rPr lang="pl-PL" sz="1800" dirty="0" smtClean="0">
                <a:latin typeface="Candara" panose="020E0502030303020204" pitchFamily="34" charset="0"/>
              </a:rPr>
              <a:t>do </a:t>
            </a:r>
            <a:r>
              <a:rPr lang="pl-PL" sz="1800" dirty="0">
                <a:latin typeface="Candara" panose="020E0502030303020204" pitchFamily="34" charset="0"/>
              </a:rPr>
              <a:t>20 </a:t>
            </a:r>
            <a:r>
              <a:rPr lang="pl-PL" sz="1800" dirty="0" smtClean="0">
                <a:latin typeface="Candara" panose="020E0502030303020204" pitchFamily="34" charset="0"/>
              </a:rPr>
              <a:t>.............................................................................................................1 </a:t>
            </a:r>
            <a:r>
              <a:rPr lang="pl-PL" sz="1800" dirty="0">
                <a:latin typeface="Candara" panose="020E0502030303020204" pitchFamily="34" charset="0"/>
              </a:rPr>
              <a:t>bod</a:t>
            </a:r>
          </a:p>
          <a:p>
            <a:pPr marL="628650" indent="-365125">
              <a:buFont typeface="Arial" panose="020B0604020202020204" pitchFamily="34" charset="0"/>
              <a:buChar char="•"/>
            </a:pPr>
            <a:r>
              <a:rPr lang="pl-PL" sz="1800" dirty="0" smtClean="0">
                <a:latin typeface="Candara" panose="020E0502030303020204" pitchFamily="34" charset="0"/>
              </a:rPr>
              <a:t>od </a:t>
            </a:r>
            <a:r>
              <a:rPr lang="pl-PL" sz="1800" dirty="0">
                <a:latin typeface="Candara" panose="020E0502030303020204" pitchFamily="34" charset="0"/>
              </a:rPr>
              <a:t>21 do </a:t>
            </a:r>
            <a:r>
              <a:rPr lang="pl-PL" sz="1800" dirty="0" smtClean="0">
                <a:latin typeface="Candara" panose="020E0502030303020204" pitchFamily="34" charset="0"/>
              </a:rPr>
              <a:t>50..................................................................................................2 </a:t>
            </a:r>
            <a:r>
              <a:rPr lang="pl-PL" sz="1800" dirty="0">
                <a:latin typeface="Candara" panose="020E0502030303020204" pitchFamily="34" charset="0"/>
              </a:rPr>
              <a:t>boda</a:t>
            </a:r>
          </a:p>
          <a:p>
            <a:pPr marL="628650" indent="-365125">
              <a:buFont typeface="Arial" panose="020B0604020202020204" pitchFamily="34" charset="0"/>
              <a:buChar char="•"/>
            </a:pPr>
            <a:r>
              <a:rPr lang="pl-PL" sz="1800" dirty="0" smtClean="0">
                <a:latin typeface="Candara" panose="020E0502030303020204" pitchFamily="34" charset="0"/>
              </a:rPr>
              <a:t>od </a:t>
            </a:r>
            <a:r>
              <a:rPr lang="pl-PL" sz="1800" dirty="0">
                <a:latin typeface="Candara" panose="020E0502030303020204" pitchFamily="34" charset="0"/>
              </a:rPr>
              <a:t>51 do </a:t>
            </a:r>
            <a:r>
              <a:rPr lang="pl-PL" sz="1800" dirty="0" smtClean="0">
                <a:latin typeface="Candara" panose="020E0502030303020204" pitchFamily="34" charset="0"/>
              </a:rPr>
              <a:t>100................................................................................................3 </a:t>
            </a:r>
            <a:r>
              <a:rPr lang="pl-PL" sz="1800" dirty="0">
                <a:latin typeface="Candara" panose="020E0502030303020204" pitchFamily="34" charset="0"/>
              </a:rPr>
              <a:t>boda</a:t>
            </a:r>
          </a:p>
          <a:p>
            <a:pPr marL="628650" indent="-365125">
              <a:buFont typeface="Arial" panose="020B0604020202020204" pitchFamily="34" charset="0"/>
              <a:buChar char="•"/>
            </a:pPr>
            <a:r>
              <a:rPr lang="pl-PL" sz="1800" dirty="0" smtClean="0">
                <a:latin typeface="Candara" panose="020E0502030303020204" pitchFamily="34" charset="0"/>
              </a:rPr>
              <a:t>više </a:t>
            </a:r>
            <a:r>
              <a:rPr lang="pl-PL" sz="1800" dirty="0">
                <a:latin typeface="Candara" panose="020E0502030303020204" pitchFamily="34" charset="0"/>
              </a:rPr>
              <a:t>od </a:t>
            </a:r>
            <a:r>
              <a:rPr lang="pl-PL" sz="1800" dirty="0" smtClean="0">
                <a:latin typeface="Candara" panose="020E0502030303020204" pitchFamily="34" charset="0"/>
              </a:rPr>
              <a:t>100..............................................................................................5 bodova</a:t>
            </a:r>
            <a:endParaRPr lang="pl-PL" sz="1800" dirty="0">
              <a:latin typeface="Candara" panose="020E0502030303020204" pitchFamily="34" charset="0"/>
            </a:endParaRPr>
          </a:p>
        </p:txBody>
      </p:sp>
    </p:spTree>
    <p:extLst>
      <p:ext uri="{BB962C8B-B14F-4D97-AF65-F5344CB8AC3E}">
        <p14:creationId xmlns:p14="http://schemas.microsoft.com/office/powerpoint/2010/main" val="202515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8</a:t>
            </a:fld>
            <a:endParaRPr lang="hr-HR" dirty="0"/>
          </a:p>
        </p:txBody>
      </p:sp>
      <p:sp>
        <p:nvSpPr>
          <p:cNvPr id="6" name="Content Placeholder 1"/>
          <p:cNvSpPr txBox="1">
            <a:spLocks/>
          </p:cNvSpPr>
          <p:nvPr/>
        </p:nvSpPr>
        <p:spPr>
          <a:xfrm>
            <a:off x="323529" y="2708920"/>
            <a:ext cx="8640959" cy="374441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2900" lvl="0" indent="-342900">
              <a:buFont typeface="+mj-lt"/>
              <a:buAutoNum type="arabicPeriod" startAt="5"/>
            </a:pPr>
            <a:r>
              <a:rPr lang="hr-HR" sz="1800" b="1" dirty="0" smtClean="0"/>
              <a:t>Ostvarena </a:t>
            </a:r>
            <a:r>
              <a:rPr lang="hr-HR" sz="1800" b="1" dirty="0"/>
              <a:t>financijska sredstva za programe i projekte u prethodne dvije godine prema slijedećim izvorima: </a:t>
            </a:r>
            <a:endParaRPr lang="hr-HR" sz="1800" b="1" dirty="0" smtClean="0"/>
          </a:p>
          <a:p>
            <a:pPr marL="606425" lvl="0" indent="-342900">
              <a:buFont typeface="Arial" panose="020B0604020202020204" pitchFamily="34" charset="0"/>
              <a:buChar char="•"/>
            </a:pPr>
            <a:r>
              <a:rPr lang="pl-PL" sz="1800" dirty="0" smtClean="0"/>
              <a:t>prihod </a:t>
            </a:r>
            <a:r>
              <a:rPr lang="pl-PL" sz="1800" dirty="0"/>
              <a:t>od članarina najmanje 3.000,00 kn </a:t>
            </a:r>
            <a:r>
              <a:rPr lang="pl-PL" sz="1800" dirty="0" smtClean="0"/>
              <a:t>ili </a:t>
            </a:r>
            <a:r>
              <a:rPr lang="pl-PL" sz="1800" dirty="0"/>
              <a:t>3% ukupnih prihoda </a:t>
            </a:r>
            <a:r>
              <a:rPr lang="pl-PL" sz="1800" dirty="0" smtClean="0"/>
              <a:t>godišnje.....1 </a:t>
            </a:r>
            <a:r>
              <a:rPr lang="pl-PL" sz="1800" dirty="0"/>
              <a:t>bod</a:t>
            </a:r>
          </a:p>
          <a:p>
            <a:pPr marL="606425" lvl="0" indent="-342900">
              <a:buFont typeface="Arial" panose="020B0604020202020204" pitchFamily="34" charset="0"/>
              <a:buChar char="•"/>
            </a:pPr>
            <a:r>
              <a:rPr lang="pl-PL" sz="1800" dirty="0" smtClean="0"/>
              <a:t>prihod </a:t>
            </a:r>
            <a:r>
              <a:rPr lang="pl-PL" sz="1800" dirty="0"/>
              <a:t>od vlastite </a:t>
            </a:r>
            <a:r>
              <a:rPr lang="pl-PL" sz="1800" dirty="0" smtClean="0"/>
              <a:t>djelatnosti............................................................................2 </a:t>
            </a:r>
            <a:r>
              <a:rPr lang="pl-PL" sz="1800" dirty="0"/>
              <a:t>boda</a:t>
            </a:r>
          </a:p>
          <a:p>
            <a:pPr marL="606425" lvl="0" indent="-342900">
              <a:buFont typeface="Arial" panose="020B0604020202020204" pitchFamily="34" charset="0"/>
              <a:buChar char="•"/>
            </a:pPr>
            <a:r>
              <a:rPr lang="pl-PL" sz="1800" dirty="0" smtClean="0"/>
              <a:t>iz </a:t>
            </a:r>
            <a:r>
              <a:rPr lang="pl-PL" sz="1800" dirty="0"/>
              <a:t>proračuna jedinica lokalne/regionalne </a:t>
            </a:r>
            <a:r>
              <a:rPr lang="pl-PL" sz="1800" dirty="0" smtClean="0"/>
              <a:t>samouprave....................................2 </a:t>
            </a:r>
            <a:r>
              <a:rPr lang="pl-PL" sz="1800" dirty="0"/>
              <a:t>boda</a:t>
            </a:r>
          </a:p>
          <a:p>
            <a:pPr marL="606425" lvl="0" indent="-342900">
              <a:buFont typeface="Arial" panose="020B0604020202020204" pitchFamily="34" charset="0"/>
              <a:buChar char="•"/>
            </a:pPr>
            <a:r>
              <a:rPr lang="pl-PL" sz="1800" dirty="0" smtClean="0"/>
              <a:t>iz </a:t>
            </a:r>
            <a:r>
              <a:rPr lang="pl-PL" sz="1800" dirty="0"/>
              <a:t>državnog </a:t>
            </a:r>
            <a:r>
              <a:rPr lang="pl-PL" sz="1800" dirty="0" smtClean="0"/>
              <a:t>proračuna......................................................................................2 </a:t>
            </a:r>
            <a:r>
              <a:rPr lang="pl-PL" sz="1800" dirty="0"/>
              <a:t>boda</a:t>
            </a:r>
          </a:p>
          <a:p>
            <a:pPr marL="606425" lvl="0" indent="-342900">
              <a:buFont typeface="Arial" panose="020B0604020202020204" pitchFamily="34" charset="0"/>
              <a:buChar char="•"/>
            </a:pPr>
            <a:r>
              <a:rPr lang="pl-PL" sz="1800" dirty="0" smtClean="0"/>
              <a:t>iz </a:t>
            </a:r>
            <a:r>
              <a:rPr lang="pl-PL" sz="1800" dirty="0"/>
              <a:t>poslovnog </a:t>
            </a:r>
            <a:r>
              <a:rPr lang="pl-PL" sz="1800" dirty="0" smtClean="0"/>
              <a:t>sektora.........................................................................................2 boda</a:t>
            </a:r>
            <a:endParaRPr lang="pl-PL" sz="1800" dirty="0"/>
          </a:p>
          <a:p>
            <a:pPr marL="606425" lvl="0" indent="-342900">
              <a:buFont typeface="Arial" panose="020B0604020202020204" pitchFamily="34" charset="0"/>
              <a:buChar char="•"/>
            </a:pPr>
            <a:r>
              <a:rPr lang="pl-PL" sz="1800" dirty="0" smtClean="0"/>
              <a:t>iz </a:t>
            </a:r>
            <a:r>
              <a:rPr lang="pl-PL" sz="1800" dirty="0"/>
              <a:t>inozemnog javnog izvora </a:t>
            </a:r>
            <a:r>
              <a:rPr lang="pl-PL" sz="1800" dirty="0" smtClean="0"/>
              <a:t>.............................................................................2 </a:t>
            </a:r>
            <a:r>
              <a:rPr lang="pl-PL" sz="1800" dirty="0"/>
              <a:t>boda</a:t>
            </a:r>
          </a:p>
          <a:p>
            <a:pPr marL="606425" lvl="0" indent="-342900">
              <a:buFont typeface="Arial" panose="020B0604020202020204" pitchFamily="34" charset="0"/>
              <a:buChar char="•"/>
            </a:pPr>
            <a:r>
              <a:rPr lang="pl-PL" sz="1800" dirty="0" smtClean="0"/>
              <a:t>od </a:t>
            </a:r>
            <a:r>
              <a:rPr lang="pl-PL" sz="1800" dirty="0"/>
              <a:t>privatnog </a:t>
            </a:r>
            <a:r>
              <a:rPr lang="pl-PL" sz="1800" dirty="0" smtClean="0"/>
              <a:t>donatora......................................................................................2 </a:t>
            </a:r>
            <a:r>
              <a:rPr lang="pl-PL" sz="1800" dirty="0"/>
              <a:t>boda</a:t>
            </a:r>
          </a:p>
          <a:p>
            <a:pPr marL="606425" lvl="0" indent="-342900">
              <a:buFont typeface="Arial" panose="020B0604020202020204" pitchFamily="34" charset="0"/>
              <a:buChar char="•"/>
            </a:pPr>
            <a:r>
              <a:rPr lang="pl-PL" sz="1800" dirty="0" smtClean="0"/>
              <a:t>iz </a:t>
            </a:r>
            <a:r>
              <a:rPr lang="pl-PL" sz="1800" dirty="0"/>
              <a:t>EU </a:t>
            </a:r>
            <a:r>
              <a:rPr lang="pl-PL" sz="1800" dirty="0" smtClean="0"/>
              <a:t>fondova....................................................................................................3 boda</a:t>
            </a:r>
            <a:endParaRPr lang="pl-PL" sz="1800" dirty="0"/>
          </a:p>
        </p:txBody>
      </p:sp>
    </p:spTree>
    <p:extLst>
      <p:ext uri="{BB962C8B-B14F-4D97-AF65-F5344CB8AC3E}">
        <p14:creationId xmlns:p14="http://schemas.microsoft.com/office/powerpoint/2010/main" val="196060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3240360" cy="432048"/>
          </a:xfrm>
        </p:spPr>
        <p:txBody>
          <a:bodyPr>
            <a:noAutofit/>
          </a:bodyPr>
          <a:lstStyle/>
          <a:p>
            <a:pPr marL="0" lvl="0" indent="0">
              <a:buNone/>
            </a:pPr>
            <a:r>
              <a:rPr lang="hr-HR" sz="2000" b="1" dirty="0" smtClean="0"/>
              <a:t>Kvantitativni kriteriji:</a:t>
            </a:r>
            <a:endParaRPr lang="hr-HR" sz="2000" b="1" dirty="0"/>
          </a:p>
        </p:txBody>
      </p:sp>
      <p:sp>
        <p:nvSpPr>
          <p:cNvPr id="3" name="Title 2"/>
          <p:cNvSpPr>
            <a:spLocks noGrp="1"/>
          </p:cNvSpPr>
          <p:nvPr>
            <p:ph type="title"/>
          </p:nvPr>
        </p:nvSpPr>
        <p:spPr/>
        <p:txBody>
          <a:bodyPr>
            <a:noAutofit/>
          </a:bodyPr>
          <a:lstStyle/>
          <a:p>
            <a:r>
              <a:rPr lang="hr-HR" sz="2000" b="1" dirty="0"/>
              <a:t>Prijava organizacija civilnog društva na javni natječaj za dodjelu na korištenje nekretnina u vlasništvu Republike Hrvatske radi provođenja programa i projekata od interesa za opće dobro boduje se na temelju kvantitativnih i kvalitativnih kriterija:</a:t>
            </a:r>
          </a:p>
        </p:txBody>
      </p:sp>
      <p:sp>
        <p:nvSpPr>
          <p:cNvPr id="5" name="Slide Number Placeholder 4"/>
          <p:cNvSpPr>
            <a:spLocks noGrp="1"/>
          </p:cNvSpPr>
          <p:nvPr>
            <p:ph type="sldNum" sz="quarter" idx="12"/>
          </p:nvPr>
        </p:nvSpPr>
        <p:spPr>
          <a:xfrm>
            <a:off x="8460432" y="6309320"/>
            <a:ext cx="513754" cy="365125"/>
          </a:xfrm>
        </p:spPr>
        <p:txBody>
          <a:bodyPr/>
          <a:lstStyle/>
          <a:p>
            <a:fld id="{7C517483-1D69-4E0F-89E7-D1356F79E1AF}" type="slidenum">
              <a:rPr lang="hr-HR" smtClean="0"/>
              <a:t>9</a:t>
            </a:fld>
            <a:endParaRPr lang="hr-HR" dirty="0"/>
          </a:p>
        </p:txBody>
      </p:sp>
      <p:sp>
        <p:nvSpPr>
          <p:cNvPr id="6" name="Content Placeholder 1"/>
          <p:cNvSpPr txBox="1">
            <a:spLocks/>
          </p:cNvSpPr>
          <p:nvPr/>
        </p:nvSpPr>
        <p:spPr>
          <a:xfrm>
            <a:off x="323529" y="2636912"/>
            <a:ext cx="8640959" cy="374441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2900" lvl="0" indent="-342900">
              <a:buFont typeface="+mj-lt"/>
              <a:buAutoNum type="arabicPeriod" startAt="6"/>
            </a:pPr>
            <a:r>
              <a:rPr lang="hr-HR" sz="1800" b="1" dirty="0"/>
              <a:t>Provedene aktivnosti od interesa za opće dobro na lokalnoj, regionalnoj ili nacionalnoj razini u proteklih 12 mjeseci</a:t>
            </a:r>
            <a:r>
              <a:rPr lang="vi-VN" sz="1800" b="1" dirty="0" smtClean="0">
                <a:latin typeface="Candara" panose="020E0502030303020204" pitchFamily="34" charset="0"/>
              </a:rPr>
              <a:t> </a:t>
            </a:r>
            <a:endParaRPr lang="vi-VN" sz="1800" b="1" dirty="0">
              <a:latin typeface="Candara" panose="020E0502030303020204" pitchFamily="34" charset="0"/>
            </a:endParaRPr>
          </a:p>
          <a:p>
            <a:pPr marL="628650" indent="-365125">
              <a:buFont typeface="Arial" panose="020B0604020202020204" pitchFamily="34" charset="0"/>
              <a:buChar char="•"/>
            </a:pPr>
            <a:r>
              <a:rPr lang="vi-VN" sz="1800" dirty="0" smtClean="0">
                <a:latin typeface="Candara" panose="020E0502030303020204" pitchFamily="34" charset="0"/>
              </a:rPr>
              <a:t>do </a:t>
            </a:r>
            <a:r>
              <a:rPr lang="vi-VN" sz="1800" dirty="0">
                <a:latin typeface="Candara" panose="020E0502030303020204" pitchFamily="34" charset="0"/>
              </a:rPr>
              <a:t>5 održanih javnih događanja u vlastitoj organizaciji </a:t>
            </a:r>
            <a:r>
              <a:rPr lang="hr-HR" sz="1800" dirty="0" smtClean="0">
                <a:latin typeface="Candara" panose="020E0502030303020204" pitchFamily="34" charset="0"/>
              </a:rPr>
              <a:t>(</a:t>
            </a:r>
            <a:r>
              <a:rPr lang="vi-VN" sz="1800" dirty="0" smtClean="0">
                <a:latin typeface="Candara" panose="020E0502030303020204" pitchFamily="34" charset="0"/>
              </a:rPr>
              <a:t>konferencije</a:t>
            </a:r>
            <a:r>
              <a:rPr lang="vi-VN" sz="1800" dirty="0">
                <a:latin typeface="Candara" panose="020E0502030303020204" pitchFamily="34" charset="0"/>
              </a:rPr>
              <a:t>, okrugli stolovi, radionice, i slično) </a:t>
            </a:r>
            <a:r>
              <a:rPr lang="vi-VN" sz="1800" dirty="0" smtClean="0">
                <a:latin typeface="Candara" panose="020E0502030303020204" pitchFamily="34" charset="0"/>
              </a:rPr>
              <a:t>godišnje</a:t>
            </a:r>
            <a:r>
              <a:rPr lang="hr-HR" sz="1800" dirty="0" smtClean="0">
                <a:latin typeface="Candara" panose="020E0502030303020204" pitchFamily="34" charset="0"/>
              </a:rPr>
              <a:t>................................................................</a:t>
            </a:r>
            <a:r>
              <a:rPr lang="vi-VN" sz="1800" dirty="0" smtClean="0">
                <a:latin typeface="Candara" panose="020E0502030303020204" pitchFamily="34" charset="0"/>
              </a:rPr>
              <a:t>3 </a:t>
            </a:r>
            <a:r>
              <a:rPr lang="vi-VN" sz="1800" dirty="0">
                <a:latin typeface="Candara" panose="020E0502030303020204" pitchFamily="34" charset="0"/>
              </a:rPr>
              <a:t>boda</a:t>
            </a:r>
          </a:p>
          <a:p>
            <a:pPr marL="628650" indent="-365125">
              <a:buFont typeface="Arial" panose="020B0604020202020204" pitchFamily="34" charset="0"/>
              <a:buChar char="•"/>
            </a:pPr>
            <a:r>
              <a:rPr lang="vi-VN" sz="1800" dirty="0" smtClean="0">
                <a:latin typeface="Candara" panose="020E0502030303020204" pitchFamily="34" charset="0"/>
              </a:rPr>
              <a:t>više </a:t>
            </a:r>
            <a:r>
              <a:rPr lang="vi-VN" sz="1800" dirty="0">
                <a:latin typeface="Candara" panose="020E0502030303020204" pitchFamily="34" charset="0"/>
              </a:rPr>
              <a:t>od 5 održanih javnih događanja u vlastitoj organizaciji </a:t>
            </a:r>
            <a:r>
              <a:rPr lang="hr-HR" sz="1800" dirty="0" smtClean="0">
                <a:latin typeface="Candara" panose="020E0502030303020204" pitchFamily="34" charset="0"/>
              </a:rPr>
              <a:t>(</a:t>
            </a:r>
            <a:r>
              <a:rPr lang="vi-VN" sz="1800" dirty="0" smtClean="0">
                <a:latin typeface="Candara" panose="020E0502030303020204" pitchFamily="34" charset="0"/>
              </a:rPr>
              <a:t>konferencije</a:t>
            </a:r>
            <a:r>
              <a:rPr lang="vi-VN" sz="1800" dirty="0">
                <a:latin typeface="Candara" panose="020E0502030303020204" pitchFamily="34" charset="0"/>
              </a:rPr>
              <a:t>, okrugli stolovi, radionice, i slično) </a:t>
            </a:r>
            <a:r>
              <a:rPr lang="vi-VN" sz="1800" dirty="0" smtClean="0">
                <a:latin typeface="Candara" panose="020E0502030303020204" pitchFamily="34" charset="0"/>
              </a:rPr>
              <a:t>godišnje</a:t>
            </a:r>
            <a:r>
              <a:rPr lang="hr-HR" sz="1800" dirty="0" smtClean="0">
                <a:latin typeface="Candara" panose="020E0502030303020204" pitchFamily="34" charset="0"/>
              </a:rPr>
              <a:t>............................................................</a:t>
            </a:r>
            <a:r>
              <a:rPr lang="vi-VN" sz="1800" dirty="0" smtClean="0">
                <a:latin typeface="Candara" panose="020E0502030303020204" pitchFamily="34" charset="0"/>
              </a:rPr>
              <a:t>5 bodova</a:t>
            </a:r>
            <a:endParaRPr lang="hr-HR" sz="1800" dirty="0" smtClean="0">
              <a:latin typeface="Candara" panose="020E0502030303020204" pitchFamily="34" charset="0"/>
            </a:endParaRPr>
          </a:p>
          <a:p>
            <a:pPr marL="342900" indent="-342900">
              <a:spcBef>
                <a:spcPts val="1200"/>
              </a:spcBef>
              <a:buFont typeface="+mj-lt"/>
              <a:buAutoNum type="arabicPeriod" startAt="7"/>
            </a:pPr>
            <a:r>
              <a:rPr lang="hr-HR" sz="1800" b="1" dirty="0"/>
              <a:t>Provedene aktivnosti od interesa za opće dobro s međunarodnim sudjelovanjem u proteklih 12 </a:t>
            </a:r>
            <a:r>
              <a:rPr lang="hr-HR" sz="1800" b="1" dirty="0" smtClean="0"/>
              <a:t>mjeseci</a:t>
            </a:r>
            <a:r>
              <a:rPr lang="vi-VN" sz="1800" b="1" dirty="0" smtClean="0">
                <a:latin typeface="Candara" panose="020E0502030303020204" pitchFamily="34" charset="0"/>
              </a:rPr>
              <a:t> </a:t>
            </a:r>
            <a:endParaRPr lang="vi-VN" sz="1800" b="1" dirty="0">
              <a:latin typeface="Candara" panose="020E0502030303020204" pitchFamily="34" charset="0"/>
            </a:endParaRPr>
          </a:p>
          <a:p>
            <a:pPr marL="628650" indent="-365125">
              <a:buFont typeface="Arial" panose="020B0604020202020204" pitchFamily="34" charset="0"/>
              <a:buChar char="•"/>
            </a:pPr>
            <a:r>
              <a:rPr lang="vi-VN" sz="1800" dirty="0">
                <a:latin typeface="Candara" panose="020E0502030303020204" pitchFamily="34" charset="0"/>
              </a:rPr>
              <a:t>do 5 održanih javnih događanja u vlastitoj organizaciji </a:t>
            </a:r>
            <a:r>
              <a:rPr lang="hr-HR" sz="1800" dirty="0">
                <a:latin typeface="Candara" panose="020E0502030303020204" pitchFamily="34" charset="0"/>
              </a:rPr>
              <a:t>(</a:t>
            </a:r>
            <a:r>
              <a:rPr lang="vi-VN" sz="1800" dirty="0">
                <a:latin typeface="Candara" panose="020E0502030303020204" pitchFamily="34" charset="0"/>
              </a:rPr>
              <a:t>konferencije, okrugli stolovi, radionice, i slično) godišnje</a:t>
            </a:r>
            <a:r>
              <a:rPr lang="hr-HR" sz="1800" dirty="0" smtClean="0">
                <a:latin typeface="Candara" panose="020E0502030303020204" pitchFamily="34" charset="0"/>
              </a:rPr>
              <a:t>................................................................4</a:t>
            </a:r>
            <a:r>
              <a:rPr lang="vi-VN" sz="1800" dirty="0" smtClean="0">
                <a:latin typeface="Candara" panose="020E0502030303020204" pitchFamily="34" charset="0"/>
              </a:rPr>
              <a:t> </a:t>
            </a:r>
            <a:r>
              <a:rPr lang="vi-VN" sz="1800" dirty="0">
                <a:latin typeface="Candara" panose="020E0502030303020204" pitchFamily="34" charset="0"/>
              </a:rPr>
              <a:t>boda</a:t>
            </a:r>
          </a:p>
          <a:p>
            <a:pPr marL="628650" indent="-365125">
              <a:buFont typeface="Arial" panose="020B0604020202020204" pitchFamily="34" charset="0"/>
              <a:buChar char="•"/>
            </a:pPr>
            <a:r>
              <a:rPr lang="vi-VN" sz="1800" dirty="0">
                <a:latin typeface="Candara" panose="020E0502030303020204" pitchFamily="34" charset="0"/>
              </a:rPr>
              <a:t>više od 5 održanih javnih događanja u vlastitoj organizaciji </a:t>
            </a:r>
            <a:r>
              <a:rPr lang="hr-HR" sz="1800" dirty="0">
                <a:latin typeface="Candara" panose="020E0502030303020204" pitchFamily="34" charset="0"/>
              </a:rPr>
              <a:t>(</a:t>
            </a:r>
            <a:r>
              <a:rPr lang="vi-VN" sz="1800" dirty="0">
                <a:latin typeface="Candara" panose="020E0502030303020204" pitchFamily="34" charset="0"/>
              </a:rPr>
              <a:t>konferencije, okrugli stolovi, radionice, i slično) godišnje</a:t>
            </a:r>
            <a:r>
              <a:rPr lang="hr-HR" sz="1800" dirty="0" smtClean="0">
                <a:latin typeface="Candara" panose="020E0502030303020204" pitchFamily="34" charset="0"/>
              </a:rPr>
              <a:t>............................................................6</a:t>
            </a:r>
            <a:r>
              <a:rPr lang="vi-VN" sz="1800" dirty="0" smtClean="0">
                <a:latin typeface="Candara" panose="020E0502030303020204" pitchFamily="34" charset="0"/>
              </a:rPr>
              <a:t> </a:t>
            </a:r>
            <a:r>
              <a:rPr lang="vi-VN" sz="1800" dirty="0">
                <a:latin typeface="Candara" panose="020E0502030303020204" pitchFamily="34" charset="0"/>
              </a:rPr>
              <a:t>bodova</a:t>
            </a:r>
            <a:endParaRPr lang="hr-HR" sz="1800" dirty="0">
              <a:latin typeface="Candara" panose="020E0502030303020204" pitchFamily="34" charset="0"/>
            </a:endParaRPr>
          </a:p>
          <a:p>
            <a:pPr marL="628650" indent="-365125">
              <a:buFont typeface="Arial" panose="020B0604020202020204" pitchFamily="34" charset="0"/>
              <a:buChar char="•"/>
            </a:pPr>
            <a:endParaRPr lang="hr-HR" sz="1800" dirty="0" smtClean="0">
              <a:latin typeface="Candara" panose="020E0502030303020204" pitchFamily="34" charset="0"/>
            </a:endParaRPr>
          </a:p>
        </p:txBody>
      </p:sp>
    </p:spTree>
    <p:extLst>
      <p:ext uri="{BB962C8B-B14F-4D97-AF65-F5344CB8AC3E}">
        <p14:creationId xmlns:p14="http://schemas.microsoft.com/office/powerpoint/2010/main" val="743732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91</TotalTime>
  <Words>1988</Words>
  <Application>Microsoft Office PowerPoint</Application>
  <PresentationFormat>Prikaz na zaslonu (4:3)</PresentationFormat>
  <Paragraphs>139</Paragraphs>
  <Slides>17</Slides>
  <Notes>0</Notes>
  <HiddenSlides>0</HiddenSlides>
  <MMClips>0</MMClips>
  <ScaleCrop>false</ScaleCrop>
  <HeadingPairs>
    <vt:vector size="4" baseType="variant">
      <vt:variant>
        <vt:lpstr>Tema</vt:lpstr>
      </vt:variant>
      <vt:variant>
        <vt:i4>1</vt:i4>
      </vt:variant>
      <vt:variant>
        <vt:lpstr>Naslovi slajdova</vt:lpstr>
      </vt:variant>
      <vt:variant>
        <vt:i4>17</vt:i4>
      </vt:variant>
    </vt:vector>
  </HeadingPairs>
  <TitlesOfParts>
    <vt:vector size="18" baseType="lpstr">
      <vt:lpstr>Waveform</vt:lpstr>
      <vt:lpstr>Dodjele nekretnina organizacijama civilnog društva</vt:lpstr>
      <vt:lpstr>Ministarstvo državne imovine dodijeljuje nekretnine u vlasništvu Republike Hrvatske na korištenje organizacijama civilnog društva radi provođenja programa i projekata od interesa za opće dobro.</vt:lpstr>
      <vt:lpstr>Odluka o kriterijima, mjerilima i postupku dodjele nekretnina u vlasništvu Republike Hrvatske na korištenje organizacijama civilnog društva radi provođenja programa i projekata od interesa za opće dobro,  KLASA: 024-04/15-03/8, URBROJ: 536-021/01-2015-11 od 30. lipnja 2015. godine.</vt:lpstr>
      <vt:lpstr>Nekretnine u vlasništvu Republike Hrvatske mogu se dodijeliti na korištenje organizaciji civilnog društva koja udovoljava sljedećim mjerilima: </vt:lpstr>
      <vt:lpstr>Nekretnine u vlasništvu Republike Hrvatske mogu se dodijeliti na korištenje organizaciji civilnog društva koja udovoljava sljedećim mjerilima: </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organizacija civilnog društva na javni natječaj za dodjelu na korištenje nekretnina u vlasništvu Republike Hrvatske radi provođenja programa i projekata od interesa za opće dobro boduje se na temelju kvantitativnih i kvalitativnih kriterija:</vt:lpstr>
      <vt:lpstr>Prijava na javni natječaj za dodjelu nekretnina na korištenje mora sadržavati potrebne informacije i dokaze da organizacija civilnog društva ispunjava mjerila i kriterije za dodjelu nekretnina u vlasništvu Republike Hrvatske na korištenje. </vt:lpstr>
      <vt:lpstr>Prijava na javni natječaj za dodjelu nekretnina na korištenje mora sadržavati potrebne informacije i dokaze da organizacija civilnog društva ispunjava mjerila i kriterije za dodjelu nekretnina u vlasništvu Republike Hrvatske na korištenje. </vt:lpstr>
      <vt:lpstr>Nekretnine se temeljem natječaja i liste reda prvenstva dodjeljuju na korištenje organizacijama civilnog društva radi provođenja programa i projekata od interesa za opće dobro na određeno vrijeme.</vt:lpstr>
      <vt:lpstr>PowerPointova prezentacija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Dodjele nekretnina organizacijama civilnog društva</dc:title>
  <dc:creator>Informatika</dc:creator>
  <cp:lastModifiedBy>Vesna Džaić</cp:lastModifiedBy>
  <cp:revision>13</cp:revision>
  <dcterms:created xsi:type="dcterms:W3CDTF">2017-03-06T11:05:10Z</dcterms:created>
  <dcterms:modified xsi:type="dcterms:W3CDTF">2017-03-06T12:49:42Z</dcterms:modified>
</cp:coreProperties>
</file>